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78" r:id="rId3"/>
    <p:sldId id="283" r:id="rId4"/>
    <p:sldId id="284" r:id="rId5"/>
    <p:sldId id="277" r:id="rId6"/>
    <p:sldId id="279" r:id="rId7"/>
    <p:sldId id="281" r:id="rId8"/>
    <p:sldId id="264" r:id="rId9"/>
    <p:sldId id="285" r:id="rId10"/>
    <p:sldId id="261" r:id="rId11"/>
    <p:sldId id="286" r:id="rId12"/>
    <p:sldId id="287" r:id="rId13"/>
    <p:sldId id="262" r:id="rId14"/>
    <p:sldId id="263" r:id="rId15"/>
    <p:sldId id="265" r:id="rId16"/>
    <p:sldId id="267" r:id="rId17"/>
    <p:sldId id="266" r:id="rId18"/>
    <p:sldId id="260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71" autoAdjust="0"/>
  </p:normalViewPr>
  <p:slideViewPr>
    <p:cSldViewPr>
      <p:cViewPr varScale="1">
        <p:scale>
          <a:sx n="42" d="100"/>
          <a:sy n="42" d="100"/>
        </p:scale>
        <p:origin x="13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0608C-A7C7-42DF-B5A5-12FF0A304E38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115BB-1ADA-4754-BDE8-D9AEED96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92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115BB-1ADA-4754-BDE8-D9AEED966B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49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8C5BC-3805-4B33-8D2B-767ECECC96DD}" type="datetimeFigureOut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4AA12-F76A-444F-8A1D-CE7CE95CC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36440-D450-47F9-B01F-ED8E5F2ACCD6}" type="datetimeFigureOut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DFC95-1243-43E2-8BFD-2F0A24C61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2F76-56D7-4939-ABEC-C1D42A6F6CF4}" type="datetimeFigureOut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77092-D417-44B1-A97C-BE6FAE154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62A3B-DC1C-4259-8A58-F92DC18BC928}" type="datetimeFigureOut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2105A-A130-413D-83C7-F0192A2F5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5D084-4A2A-4E43-8D31-325D579EDFA9}" type="datetimeFigureOut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C30D2-6B69-4176-A9EE-FBCFC755B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1E3C9-3222-46A7-9DBF-1C63AB4A3616}" type="datetimeFigureOut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AB508-5139-4632-BBD8-F10C3ED46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B88B9-B987-4133-8631-0A91DA4F27D4}" type="datetimeFigureOut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8FB13-344A-49D2-9CCC-75F07D80C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732FE-D913-4D7C-9E4F-024047162CB9}" type="datetimeFigureOut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4FFBE-4D5E-4245-BCE5-49A439AAC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9EABF-C58A-4B77-9DD5-5EDF52CD3782}" type="datetimeFigureOut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565FD-31B2-4BA8-828C-5DFD6B9FE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EF9A9-399A-407D-9866-A2E1AEC594D1}" type="datetimeFigureOut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81C5D-BF35-4AF7-B827-AE5A17F49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F2DFB-1A5C-4713-AC0C-4E6F58C0943A}" type="datetimeFigureOut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F1A68-4D18-49A0-9C04-0D9936231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39D701-E53C-4999-8443-BEDCB79F19A5}" type="datetimeFigureOut">
              <a:rPr lang="en-US"/>
              <a:pPr>
                <a:defRPr/>
              </a:pPr>
              <a:t>3/14/2017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B1B1F6-39DF-41B9-9A96-BAE5C2935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static.howstuffworks.com/gif/dolphin-disarm-sea-mine-illustration.jpg&amp;imgrefurl=http://animals.howstuffworks.com/mammals/dolphin-disarm-sea-mine1.htm&amp;usg=__z4yzNVDK8ZHFKFeuJEhoggAikR4=&amp;h=400&amp;w=400&amp;sz=103&amp;hl=en&amp;start=1&amp;tbnid=NmmcBcpmKkpLQM:&amp;tbnh=124&amp;tbnw=124&amp;prev=/images?q=sonar+dolphin&amp;gbv=2&amp;hl=en" TargetMode="External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google.com/imgres?imgurl=http://www.eslkidstuff.com/images/ears.gif&amp;imgrefurl=http://www.educationstate.org/2008/02/09/why-dont-politicians-listen/&amp;usg=__9Qw1XH7sax7Kjq6Xj-FjtGtt7fA=&amp;h=414&amp;w=451&amp;sz=19&amp;hl=en&amp;start=5&amp;tbnid=xiGJV1OP1R3I5M:&amp;tbnh=117&amp;tbnw=127&amp;prev=/images?q=ears&amp;gbv=2&amp;hl=en&amp;sa=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j.ulst.ac.uk/~pnic/HumanEar/Andy's%20Stuff/MScProject/workingcode_Local/RunTest.html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ighered.mcgraw-hill.com/olcweb/cgi/pluginpop.cgi?it=swf::535::535::/sites/dl/free/0072437316/120108/bio_e.swf::Effect%20of%20Sound%20Waves%20on%20Cochlear%20Structures" TargetMode="External"/><Relationship Id="rId4" Type="http://schemas.openxmlformats.org/officeDocument/2006/relationships/hyperlink" Target="http://www.innerbody.com/anim/ear.html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Sound/Hearing.as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Waves and Wave Properties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4"/>
            <a:ext cx="7854950" cy="3324225"/>
          </a:xfrm>
        </p:spPr>
        <p:txBody>
          <a:bodyPr/>
          <a:lstStyle/>
          <a:p>
            <a:pPr marR="0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science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505200"/>
            <a:ext cx="4038600" cy="2971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050" y="3657600"/>
            <a:ext cx="340995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</a:t>
            </a:r>
          </a:p>
        </p:txBody>
      </p:sp>
      <p:pic>
        <p:nvPicPr>
          <p:cNvPr id="17410" name="Picture 5" descr="waves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1825"/>
            <a:ext cx="7543800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05000"/>
            <a:ext cx="6934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866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05088"/>
            <a:ext cx="7619999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134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Transverse Waves*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heavy" dirty="0" smtClean="0"/>
              <a:t>Crest</a:t>
            </a:r>
            <a:r>
              <a:rPr lang="en-US" dirty="0" smtClean="0"/>
              <a:t>- highest point on a wave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heavy" dirty="0" smtClean="0"/>
              <a:t>Amplitude</a:t>
            </a:r>
            <a:r>
              <a:rPr lang="en-US" dirty="0" smtClean="0"/>
              <a:t>- </a:t>
            </a:r>
            <a:r>
              <a:rPr lang="en-US" b="1" i="1" dirty="0" smtClean="0"/>
              <a:t>Volume</a:t>
            </a:r>
            <a:r>
              <a:rPr lang="en-US" dirty="0" smtClean="0"/>
              <a:t> of a wave (height of a wave)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As wave height increases, volume increases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Measured in </a:t>
            </a:r>
            <a:r>
              <a:rPr lang="en-US" b="1" i="1" dirty="0" smtClean="0"/>
              <a:t>Decibels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heavy" dirty="0" smtClean="0"/>
              <a:t>Trough</a:t>
            </a:r>
            <a:r>
              <a:rPr lang="en-US" dirty="0" smtClean="0"/>
              <a:t>- lowest point on a wave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heavy" dirty="0" smtClean="0"/>
              <a:t>Frequency</a:t>
            </a:r>
            <a:r>
              <a:rPr lang="en-US" dirty="0" smtClean="0"/>
              <a:t>- </a:t>
            </a:r>
            <a:r>
              <a:rPr lang="en-US" b="1" i="1" dirty="0" smtClean="0"/>
              <a:t>Pitch</a:t>
            </a:r>
            <a:r>
              <a:rPr lang="en-US" dirty="0" smtClean="0"/>
              <a:t>, high or low (length of a wave)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As wavelength increases, pitch decreases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Measured in </a:t>
            </a:r>
            <a:r>
              <a:rPr lang="en-US" b="1" i="1" dirty="0" smtClean="0"/>
              <a:t>Hertz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Amplitude versus Frequency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u="dashHeavy" dirty="0" smtClean="0"/>
              <a:t>Amplitude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Which one will have the higher </a:t>
            </a:r>
            <a:r>
              <a:rPr lang="en-US" b="1" i="1" dirty="0" smtClean="0"/>
              <a:t>volume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u="dashHeavy" dirty="0" smtClean="0"/>
              <a:t>Frequency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Which one will have the higher </a:t>
            </a:r>
            <a:r>
              <a:rPr lang="en-US" b="1" i="1" dirty="0" smtClean="0"/>
              <a:t>pitch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Picture 2" descr="http://certificate.ulo.ucl.ac.uk/modules/year_one/NASA_SIM/technology_index_files/amplitud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563" y="3429000"/>
            <a:ext cx="383063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 descr="http://www.cc.gatech.edu/classes/AY2001/cs4451_spring/projects/Five/anti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200400"/>
            <a:ext cx="414178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hear?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724400" y="1981200"/>
            <a:ext cx="4038600" cy="4435475"/>
          </a:xfrm>
        </p:spPr>
        <p:txBody>
          <a:bodyPr>
            <a:normAutofit lnSpcReduction="1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u="dashHeavy" dirty="0" smtClean="0"/>
              <a:t>Hertz (Hz): Pitch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Young people can hear     frequencies between 20-20,000 Hz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Dogs can hear frequencies that range from 67-45,000 Hz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As you age, your ability to hear high frequency sound decreases.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981200"/>
            <a:ext cx="4038600" cy="4435475"/>
          </a:xfrm>
        </p:spPr>
        <p:txBody>
          <a:bodyPr>
            <a:normAutofit lnSpcReduction="1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u="dashHeavy" dirty="0" smtClean="0"/>
              <a:t>Decibels (dB): Volume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Normal Speech: 60dB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Library: 40dB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Close Whisper: 20dB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Jet Engine: 140dB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Loud Rock Music: 110dB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Subway Train: 100dB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Busy Street Traffic: 70dB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120dB or above usually causes pain to the ear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Vocal 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 smtClean="0"/>
              <a:t>Two bands of muscle tissue within the larynx.  These muscles vibrate to produce the voice.</a:t>
            </a:r>
            <a:endParaRPr lang="en-US" sz="3600" dirty="0"/>
          </a:p>
        </p:txBody>
      </p:sp>
      <p:pic>
        <p:nvPicPr>
          <p:cNvPr id="5" name="Content Placeholder 4" descr="vocal_cords_diagra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037747"/>
            <a:ext cx="4038600" cy="42001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Sound travels faster through water than air!*</a:t>
            </a:r>
            <a:endParaRPr lang="en-US" dirty="0"/>
          </a:p>
        </p:txBody>
      </p:sp>
      <p:pic>
        <p:nvPicPr>
          <p:cNvPr id="22530" name="Picture 2" descr="http://marine.usgs.gov/fact-sheets/michigan/sona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0"/>
            <a:ext cx="39941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http://t0.gstatic.com/images?q=tbn:NmmcBcpmKkpLQM:http://static.howstuffworks.com/gif/dolphin-disarm-sea-mine-illustratio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124200"/>
            <a:ext cx="3276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Diagram of a Transverse Wave*</a:t>
            </a:r>
          </a:p>
        </p:txBody>
      </p:sp>
      <p:pic>
        <p:nvPicPr>
          <p:cNvPr id="23554" name="Picture 6" descr="transverse wav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50" y="2762250"/>
            <a:ext cx="89916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Line Callout 1 12"/>
          <p:cNvSpPr/>
          <p:nvPr/>
        </p:nvSpPr>
        <p:spPr>
          <a:xfrm>
            <a:off x="4572000" y="2286000"/>
            <a:ext cx="1371600" cy="60960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CREST</a:t>
            </a:r>
          </a:p>
        </p:txBody>
      </p:sp>
      <p:sp>
        <p:nvSpPr>
          <p:cNvPr id="14" name="Line Callout 1 13"/>
          <p:cNvSpPr/>
          <p:nvPr/>
        </p:nvSpPr>
        <p:spPr>
          <a:xfrm>
            <a:off x="2590800" y="5715000"/>
            <a:ext cx="1371600" cy="609600"/>
          </a:xfrm>
          <a:prstGeom prst="borderCallout1">
            <a:avLst>
              <a:gd name="adj1" fmla="val 18750"/>
              <a:gd name="adj2" fmla="val -8333"/>
              <a:gd name="adj3" fmla="val -75000"/>
              <a:gd name="adj4" fmla="val 106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TROUGH</a:t>
            </a:r>
          </a:p>
        </p:txBody>
      </p:sp>
      <p:sp>
        <p:nvSpPr>
          <p:cNvPr id="17" name="Line Callout 1 16"/>
          <p:cNvSpPr/>
          <p:nvPr/>
        </p:nvSpPr>
        <p:spPr>
          <a:xfrm>
            <a:off x="6400800" y="5791200"/>
            <a:ext cx="1981200" cy="609600"/>
          </a:xfrm>
          <a:prstGeom prst="borderCallout1">
            <a:avLst>
              <a:gd name="adj1" fmla="val 18750"/>
              <a:gd name="adj2" fmla="val -8333"/>
              <a:gd name="adj3" fmla="val -86719"/>
              <a:gd name="adj4" fmla="val 85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WAVELENGTH</a:t>
            </a:r>
          </a:p>
        </p:txBody>
      </p:sp>
      <p:sp>
        <p:nvSpPr>
          <p:cNvPr id="18" name="Left-Right Arrow 17"/>
          <p:cNvSpPr/>
          <p:nvPr/>
        </p:nvSpPr>
        <p:spPr>
          <a:xfrm>
            <a:off x="5410200" y="5181600"/>
            <a:ext cx="2590800" cy="1984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1371600" y="3048000"/>
            <a:ext cx="1524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Line Callout 1 19"/>
          <p:cNvSpPr/>
          <p:nvPr/>
        </p:nvSpPr>
        <p:spPr>
          <a:xfrm>
            <a:off x="1981200" y="2362200"/>
            <a:ext cx="1600200" cy="60960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AMPLITUDE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the Ear Works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6</a:t>
            </a:r>
            <a:r>
              <a:rPr lang="en-US" baseline="30000" smtClean="0"/>
              <a:t>th</a:t>
            </a:r>
            <a:r>
              <a:rPr lang="en-US" smtClean="0"/>
              <a:t> Grade Science</a:t>
            </a:r>
          </a:p>
        </p:txBody>
      </p:sp>
      <p:pic>
        <p:nvPicPr>
          <p:cNvPr id="15363" name="Picture 2" descr="http://t1.gstatic.com/images?q=tbn:xiGJV1OP1R3I5M:http://www.eslkidstuff.com/images/ears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572000"/>
            <a:ext cx="2286000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Wave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Is any type of disturbance that carries energy</a:t>
            </a:r>
          </a:p>
          <a:p>
            <a:r>
              <a:rPr lang="en-US" sz="3600" dirty="0" smtClean="0"/>
              <a:t>It may move matter, but DOES NOT carry it</a:t>
            </a:r>
          </a:p>
          <a:p>
            <a:r>
              <a:rPr lang="en-US" sz="3600" dirty="0" smtClean="0"/>
              <a:t>Waves are moving energy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399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Parts of the 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ear is divided into 3 main parts:</a:t>
            </a:r>
          </a:p>
          <a:p>
            <a:pPr lvl="1" eaLnBrk="1" hangingPunct="1"/>
            <a:r>
              <a:rPr lang="en-US" smtClean="0"/>
              <a:t>Outer Ear</a:t>
            </a:r>
          </a:p>
          <a:p>
            <a:pPr lvl="1" eaLnBrk="1" hangingPunct="1"/>
            <a:r>
              <a:rPr lang="en-US" smtClean="0"/>
              <a:t>Middle Ear</a:t>
            </a:r>
          </a:p>
          <a:p>
            <a:pPr lvl="1" eaLnBrk="1" hangingPunct="1"/>
            <a:r>
              <a:rPr lang="en-US" smtClean="0"/>
              <a:t>Inner Ear</a:t>
            </a:r>
          </a:p>
        </p:txBody>
      </p:sp>
      <p:pic>
        <p:nvPicPr>
          <p:cNvPr id="19458" name="Picture 2" descr="http://www.hearingexperts.ca/images/threePar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743200"/>
            <a:ext cx="4953000" cy="380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Outer Ear*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77200" cy="4114800"/>
          </a:xfrm>
        </p:spPr>
        <p:txBody>
          <a:bodyPr/>
          <a:lstStyle/>
          <a:p>
            <a:pPr eaLnBrk="1" hangingPunct="1"/>
            <a:r>
              <a:rPr lang="en-US" smtClean="0"/>
              <a:t>Contains: pinna (lobe), ear canal, &amp; ear drum.</a:t>
            </a:r>
          </a:p>
        </p:txBody>
      </p:sp>
      <p:pic>
        <p:nvPicPr>
          <p:cNvPr id="1026" name="Picture 2" descr="http://www.sinuscarecenter.com/aao/images/393597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743200"/>
            <a:ext cx="3962400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Middle Ear*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Contains 3 bones: hammer, anvil, &amp; stirrup.</a:t>
            </a:r>
          </a:p>
        </p:txBody>
      </p:sp>
      <p:pic>
        <p:nvPicPr>
          <p:cNvPr id="20482" name="Picture 2" descr="http://www.hearinginfo.org/Images/Middle_Ear_dia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667000"/>
            <a:ext cx="61722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Inner Ear*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Contains: cochlea and auditory nerve.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5029200" y="3352800"/>
            <a:ext cx="2438400" cy="2590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endParaRPr lang="en-US"/>
          </a:p>
        </p:txBody>
      </p:sp>
      <p:pic>
        <p:nvPicPr>
          <p:cNvPr id="22534" name="Picture 6" descr="http://www.genetics.com.au/images/factsheets/fs60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476500"/>
            <a:ext cx="55626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Label the Parts of the Ear*</a:t>
            </a:r>
          </a:p>
        </p:txBody>
      </p:sp>
      <p:pic>
        <p:nvPicPr>
          <p:cNvPr id="4" name="Content Placeholder 3" descr="Ear Par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365250"/>
            <a:ext cx="7772400" cy="5392738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0" y="5867400"/>
            <a:ext cx="838200" cy="708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Pinna</a:t>
            </a:r>
          </a:p>
          <a:p>
            <a:pPr algn="ctr"/>
            <a:endParaRPr lang="en-US" sz="20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9800" y="5943600"/>
            <a:ext cx="1295400" cy="708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Ear Canal</a:t>
            </a:r>
          </a:p>
          <a:p>
            <a:pPr algn="ctr"/>
            <a:endParaRPr lang="en-US" sz="20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24200" y="5181600"/>
            <a:ext cx="1143000" cy="708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Eardrum</a:t>
            </a:r>
          </a:p>
          <a:p>
            <a:pPr algn="ctr"/>
            <a:endParaRPr lang="en-US" sz="20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010400" y="5105400"/>
            <a:ext cx="1143000" cy="1016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Auditory </a:t>
            </a:r>
          </a:p>
          <a:p>
            <a:pPr algn="ctr"/>
            <a:r>
              <a:rPr lang="en-US" sz="2000"/>
              <a:t>Nerve</a:t>
            </a:r>
          </a:p>
          <a:p>
            <a:pPr algn="ctr"/>
            <a:endParaRPr lang="en-US" sz="20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91200" y="5105400"/>
            <a:ext cx="1066800" cy="7080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Cochlea</a:t>
            </a:r>
          </a:p>
          <a:p>
            <a:pPr algn="ctr"/>
            <a:endParaRPr lang="en-US" sz="2000"/>
          </a:p>
        </p:txBody>
      </p:sp>
      <p:sp>
        <p:nvSpPr>
          <p:cNvPr id="10" name="TextBox 9"/>
          <p:cNvSpPr txBox="1"/>
          <p:nvPr/>
        </p:nvSpPr>
        <p:spPr>
          <a:xfrm>
            <a:off x="3048000" y="1828800"/>
            <a:ext cx="914400" cy="6461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/>
              <a:t>Hammer</a:t>
            </a:r>
          </a:p>
          <a:p>
            <a:pPr algn="ctr">
              <a:defRPr/>
            </a:pP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0" y="1828800"/>
            <a:ext cx="685800" cy="6461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/>
              <a:t>Anvil</a:t>
            </a:r>
          </a:p>
          <a:p>
            <a:pPr algn="ctr">
              <a:defRPr/>
            </a:pP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495800" y="1828800"/>
            <a:ext cx="914400" cy="6461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/>
              <a:t>Stirrup</a:t>
            </a:r>
          </a:p>
          <a:p>
            <a:pPr algn="ctr">
              <a:defRPr/>
            </a:pPr>
            <a:endParaRPr lang="en-US" sz="2000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858000" y="76200"/>
            <a:ext cx="1905000" cy="708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Outer Ear</a:t>
            </a:r>
          </a:p>
          <a:p>
            <a:pPr algn="ctr"/>
            <a:endParaRPr lang="en-US" sz="2000"/>
          </a:p>
        </p:txBody>
      </p:sp>
      <p:sp>
        <p:nvSpPr>
          <p:cNvPr id="14" name="TextBox 13"/>
          <p:cNvSpPr txBox="1"/>
          <p:nvPr/>
        </p:nvSpPr>
        <p:spPr>
          <a:xfrm>
            <a:off x="6858000" y="838200"/>
            <a:ext cx="1905000" cy="7080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/>
              <a:t>Middle Ear</a:t>
            </a:r>
          </a:p>
          <a:p>
            <a:pPr algn="ctr">
              <a:defRPr/>
            </a:pPr>
            <a:endParaRPr lang="en-US" sz="2000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858000" y="1600200"/>
            <a:ext cx="1905000" cy="7080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Inner Ear</a:t>
            </a:r>
          </a:p>
          <a:p>
            <a:pPr algn="ctr"/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How Does the Ear Work?</a:t>
            </a:r>
          </a:p>
        </p:txBody>
      </p:sp>
      <p:pic>
        <p:nvPicPr>
          <p:cNvPr id="21506" name="Picture 4" descr="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024063"/>
            <a:ext cx="6416675" cy="483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5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33400" y="243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Animation 1</a:t>
            </a:r>
          </a:p>
        </p:txBody>
      </p:sp>
      <p:sp>
        <p:nvSpPr>
          <p:cNvPr id="21508" name="Text Box 6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3400" y="3200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Animation 2</a:t>
            </a:r>
          </a:p>
        </p:txBody>
      </p:sp>
      <p:sp>
        <p:nvSpPr>
          <p:cNvPr id="21509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3400" y="3886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Animation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Steps to Hearing:*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en-US" sz="2500" smtClean="0"/>
              <a:t>Vibrations move through the outer ear canal and vibrate the eardrum.</a:t>
            </a:r>
          </a:p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en-US" sz="2500" smtClean="0"/>
              <a:t>The eardrum passes its energy through a chain of three tiny bones, the anvil, hammer, and stirrup, in the middle of the ear.</a:t>
            </a:r>
          </a:p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en-US" sz="2500" smtClean="0"/>
              <a:t>The anvil, hammer, and stirrup pass the energy onto the cochlea.</a:t>
            </a:r>
          </a:p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en-US" sz="2500" smtClean="0"/>
              <a:t>The vibrations activate hair cells and fluid inside the cochlea.</a:t>
            </a:r>
          </a:p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en-US" sz="2500" smtClean="0"/>
              <a:t>Electrical signals are sent to the brain through the auditory nerve.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Video on how the ear works:</a:t>
            </a:r>
          </a:p>
        </p:txBody>
      </p:sp>
      <p:pic>
        <p:nvPicPr>
          <p:cNvPr id="1026" name="Picture 2" descr="C:\Documents and Settings\aclark4\Local Settings\Temporary Internet Files\Content.IE5\1X8TS3N0\MP900409149[1].jpg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057400"/>
            <a:ext cx="41148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 are created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When a source (force) creates a vibration. </a:t>
            </a:r>
          </a:p>
          <a:p>
            <a:r>
              <a:rPr lang="en-US" sz="3200" dirty="0" smtClean="0"/>
              <a:t>Vibrations in materials set up wavelike disturbances that spread away from the source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54" y="4191000"/>
            <a:ext cx="2234045" cy="22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537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waves behave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Wave behavior  can be described in the following ways:</a:t>
            </a:r>
          </a:p>
          <a:p>
            <a:r>
              <a:rPr lang="en-US" dirty="0" smtClean="0"/>
              <a:t>1)  How fast the disturbance spreads</a:t>
            </a:r>
          </a:p>
          <a:p>
            <a:r>
              <a:rPr lang="en-US" dirty="0" smtClean="0"/>
              <a:t>2) Wavelength- the distance between successive peaks of the disturbance.</a:t>
            </a:r>
          </a:p>
          <a:p>
            <a:endParaRPr lang="en-US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Waves move at different speeds in different materials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04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 Main types of waves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1</a:t>
            </a:r>
            <a:r>
              <a:rPr lang="en-US" sz="3200" dirty="0" smtClean="0"/>
              <a:t>)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Electromagnetic</a:t>
            </a:r>
            <a:r>
              <a:rPr lang="en-US" sz="3200" dirty="0" smtClean="0"/>
              <a:t>- Waves that can travel through empty space </a:t>
            </a:r>
            <a:r>
              <a:rPr lang="en-US" sz="3200" dirty="0" err="1" smtClean="0"/>
              <a:t>ie</a:t>
            </a:r>
            <a:r>
              <a:rPr lang="en-US" sz="3200" dirty="0" smtClean="0"/>
              <a:t>–Electromagnetic waves</a:t>
            </a:r>
          </a:p>
          <a:p>
            <a:r>
              <a:rPr lang="en-US" sz="3200" dirty="0" smtClean="0"/>
              <a:t>they do not require a medium to travel</a:t>
            </a:r>
          </a:p>
          <a:p>
            <a:r>
              <a:rPr lang="en-US" sz="3200" dirty="0" smtClean="0"/>
              <a:t>2)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Mechanical</a:t>
            </a:r>
            <a:r>
              <a:rPr lang="en-US" sz="3200" dirty="0" smtClean="0"/>
              <a:t>-waves that must have matter (a medium) to travel through.</a:t>
            </a:r>
          </a:p>
          <a:p>
            <a:r>
              <a:rPr lang="en-US" sz="3200" dirty="0" err="1" smtClean="0"/>
              <a:t>ie</a:t>
            </a:r>
            <a:r>
              <a:rPr lang="en-US" sz="3200" dirty="0" smtClean="0"/>
              <a:t>- Sound, earthquake( seismic waves)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805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Mechanical Waves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Mechanical waves must have a medium such as a solid, liquid or a gas (matter) to travel through.</a:t>
            </a:r>
          </a:p>
          <a:p>
            <a:r>
              <a:rPr lang="en-US" dirty="0" smtClean="0"/>
              <a:t>They are all carrying energy, but what medium or matter do they travel through?</a:t>
            </a:r>
          </a:p>
          <a:p>
            <a:r>
              <a:rPr lang="en-US" dirty="0" smtClean="0"/>
              <a:t>Waves at the beach-                                ocean or water</a:t>
            </a:r>
          </a:p>
          <a:p>
            <a:r>
              <a:rPr lang="en-US" dirty="0" smtClean="0"/>
              <a:t>Sound waves from TV                              air</a:t>
            </a:r>
          </a:p>
          <a:p>
            <a:r>
              <a:rPr lang="en-US" dirty="0" smtClean="0"/>
              <a:t>“The Wave” at a stadium                          people</a:t>
            </a:r>
          </a:p>
          <a:p>
            <a:r>
              <a:rPr lang="en-US" dirty="0" smtClean="0"/>
              <a:t>Seismic waves that cause earthquakes   ground or earth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65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Mechanical Waves  2 types*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1)Longitudinal waves</a:t>
            </a:r>
          </a:p>
          <a:p>
            <a:r>
              <a:rPr lang="en-US" dirty="0" smtClean="0"/>
              <a:t>The motion of the medium is parallel to the motion of the wave</a:t>
            </a:r>
          </a:p>
          <a:p>
            <a:r>
              <a:rPr lang="en-US" dirty="0" smtClean="0"/>
              <a:t>P waves are longitudinal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energy is being carried by the wave back and forth. </a:t>
            </a:r>
          </a:p>
          <a:p>
            <a:r>
              <a:rPr lang="en-US" dirty="0" smtClean="0"/>
              <a:t>The energy and matter</a:t>
            </a:r>
          </a:p>
          <a:p>
            <a:r>
              <a:rPr lang="en-US" dirty="0" smtClean="0"/>
              <a:t>Are moving in the same direction</a:t>
            </a:r>
          </a:p>
          <a:p>
            <a:endParaRPr lang="en-US" dirty="0"/>
          </a:p>
        </p:txBody>
      </p:sp>
      <p:pic>
        <p:nvPicPr>
          <p:cNvPr id="16388" name="Picture 4" descr="http://www.svpvril.com/Cosmology/longitudina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818" y="4724400"/>
            <a:ext cx="40957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72001"/>
            <a:ext cx="2895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667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Longitudinal Waves*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u="dashHeavy" dirty="0" smtClean="0"/>
              <a:t>Compression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When waves are close together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u="dashHeavy" dirty="0" smtClean="0"/>
              <a:t>Rarefaction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When waves are far apart</a:t>
            </a:r>
            <a:endParaRPr lang="en-US" dirty="0"/>
          </a:p>
        </p:txBody>
      </p:sp>
      <p:pic>
        <p:nvPicPr>
          <p:cNvPr id="21506" name="Picture 2" descr="http://www.gcsescience.com/Longitudinal-Wav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013" y="3657600"/>
            <a:ext cx="8483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2)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Transverse Waves</a:t>
            </a:r>
            <a:r>
              <a:rPr lang="en-US" dirty="0" smtClean="0"/>
              <a:t>-The motion of the medium is perpendicular to the motion of the wave</a:t>
            </a:r>
          </a:p>
          <a:p>
            <a:r>
              <a:rPr lang="en-US" dirty="0" smtClean="0"/>
              <a:t>Up and down waves</a:t>
            </a:r>
          </a:p>
          <a:p>
            <a:r>
              <a:rPr lang="en-US" dirty="0" smtClean="0"/>
              <a:t>energy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energy and matter are not moving in the same direction</a:t>
            </a:r>
          </a:p>
          <a:p>
            <a:r>
              <a:rPr lang="en-US" dirty="0" smtClean="0"/>
              <a:t>The energy and matter move at a 90 degree angle.</a:t>
            </a:r>
          </a:p>
          <a:p>
            <a:r>
              <a:rPr lang="en-US" dirty="0" smtClean="0"/>
              <a:t>S waves are transverse</a:t>
            </a:r>
            <a:endParaRPr lang="en-US" dirty="0"/>
          </a:p>
        </p:txBody>
      </p:sp>
      <p:pic>
        <p:nvPicPr>
          <p:cNvPr id="5" name="Picture 2" descr="http://www.studyphysics.ca/newnotes/20/unit03_mechanicalwaves/chp141516_waves/images/transvers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114" y="5029200"/>
            <a:ext cx="40386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6"/>
          <p:cNvSpPr/>
          <p:nvPr/>
        </p:nvSpPr>
        <p:spPr>
          <a:xfrm>
            <a:off x="1796796" y="4191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6200000">
            <a:off x="3563112" y="49344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3216992" y="5302667"/>
            <a:ext cx="16706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73050" lvl="0" indent="-273050">
              <a:spcBef>
                <a:spcPct val="20000"/>
              </a:spcBef>
              <a:buClr>
                <a:srgbClr val="FEB80A"/>
              </a:buClr>
              <a:buSzPct val="95000"/>
              <a:buFont typeface="Wingdings 2" pitchFamily="18" charset="2"/>
              <a:buChar char=""/>
            </a:pPr>
            <a:r>
              <a:rPr lang="en-US" sz="2600" dirty="0">
                <a:solidFill>
                  <a:prstClr val="black"/>
                </a:solidFill>
                <a:latin typeface="Constantia"/>
              </a:rPr>
              <a:t>medium</a:t>
            </a:r>
          </a:p>
        </p:txBody>
      </p:sp>
    </p:spTree>
    <p:extLst>
      <p:ext uri="{BB962C8B-B14F-4D97-AF65-F5344CB8AC3E}">
        <p14:creationId xmlns:p14="http://schemas.microsoft.com/office/powerpoint/2010/main" val="260539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6140</TotalTime>
  <Words>722</Words>
  <Application>Microsoft Office PowerPoint</Application>
  <PresentationFormat>On-screen Show (4:3)</PresentationFormat>
  <Paragraphs>133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Constantia</vt:lpstr>
      <vt:lpstr>Wingdings</vt:lpstr>
      <vt:lpstr>Wingdings 2</vt:lpstr>
      <vt:lpstr>Flow</vt:lpstr>
      <vt:lpstr>Waves and Wave Properties</vt:lpstr>
      <vt:lpstr>Wave</vt:lpstr>
      <vt:lpstr>waves are created </vt:lpstr>
      <vt:lpstr>How waves behave</vt:lpstr>
      <vt:lpstr>2 Main types of waves</vt:lpstr>
      <vt:lpstr>Mechanical Waves</vt:lpstr>
      <vt:lpstr>Mechanical Waves  2 types*</vt:lpstr>
      <vt:lpstr>Longitudinal Waves*</vt:lpstr>
      <vt:lpstr>Mechanical waves</vt:lpstr>
      <vt:lpstr>Another View</vt:lpstr>
      <vt:lpstr>Parts of a wave</vt:lpstr>
      <vt:lpstr>Parts of a wave</vt:lpstr>
      <vt:lpstr>Transverse Waves*</vt:lpstr>
      <vt:lpstr>Amplitude versus Frequency</vt:lpstr>
      <vt:lpstr>What can you hear?</vt:lpstr>
      <vt:lpstr>Vocal Cords</vt:lpstr>
      <vt:lpstr>Sound travels faster through water than air!*</vt:lpstr>
      <vt:lpstr>Diagram of a Transverse Wave*</vt:lpstr>
      <vt:lpstr>How the Ear Works</vt:lpstr>
      <vt:lpstr>Parts of the Ear</vt:lpstr>
      <vt:lpstr>The Outer Ear* </vt:lpstr>
      <vt:lpstr>The Middle Ear*</vt:lpstr>
      <vt:lpstr>The Inner Ear*</vt:lpstr>
      <vt:lpstr>Label the Parts of the Ear*</vt:lpstr>
      <vt:lpstr>How Does the Ear Work?</vt:lpstr>
      <vt:lpstr>Steps to Hearing:*</vt:lpstr>
      <vt:lpstr>Video on how the ear works: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Vocabulary</dc:title>
  <dc:creator>WCPSS</dc:creator>
  <cp:lastModifiedBy>Jennifer George</cp:lastModifiedBy>
  <cp:revision>55</cp:revision>
  <dcterms:created xsi:type="dcterms:W3CDTF">2009-11-17T01:13:26Z</dcterms:created>
  <dcterms:modified xsi:type="dcterms:W3CDTF">2017-03-14T14:18:04Z</dcterms:modified>
</cp:coreProperties>
</file>