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embeddedFontLst>
    <p:embeddedFont>
      <p:font typeface="Ultra" panose="020B0604020202020204" charset="0"/>
      <p:regular r:id="rId27"/>
    </p:embeddedFont>
    <p:embeddedFont>
      <p:font typeface="Cutiv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5ABE52-001A-4C73-A139-61094930BFD6}">
  <a:tblStyle styleId="{925ABE52-001A-4C73-A139-61094930BFD6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4661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0108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6856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7204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6468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6955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8970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1166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4396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7366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5120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709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6069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0783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6039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/>
              <a:t>Rocks can change from one category or rock into another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/>
              <a:t>The rocks can move through the cycle in many ways, there is no particular order they must follow</a:t>
            </a:r>
          </a:p>
          <a:p>
            <a:pPr lvl="0">
              <a:spcBef>
                <a:spcPts val="0"/>
              </a:spcBef>
              <a:buNone/>
            </a:pPr>
            <a:endParaRPr sz="1800" b="0" i="0" u="none" strike="noStrike" cap="none"/>
          </a:p>
        </p:txBody>
      </p:sp>
      <p:sp>
        <p:nvSpPr>
          <p:cNvPr id="306" name="Shape 30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876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Click the link in the title to go to an animation of the rock cycle. </a:t>
            </a:r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058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762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216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99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Ask the students to take a few minutes to compare intrusive to extrusive. You could have them brainstorm on whiteboards as a group or a piece of paper and then share their observations. 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46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181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6570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026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457200" y="1447800"/>
            <a:ext cx="8229600" cy="1736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24399" y="2133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33400" y="152400"/>
            <a:ext cx="58674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2324099" y="-266700"/>
            <a:ext cx="4495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847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6350" y="20636"/>
            <a:ext cx="9143999" cy="6857999"/>
            <a:chOff x="0" y="0"/>
            <a:chExt cx="9143999" cy="6857999"/>
          </a:xfrm>
        </p:grpSpPr>
        <p:sp>
          <p:nvSpPr>
            <p:cNvPr id="11" name="Shape 11"/>
            <p:cNvSpPr/>
            <p:nvPr/>
          </p:nvSpPr>
          <p:spPr>
            <a:xfrm>
              <a:off x="0" y="4876800"/>
              <a:ext cx="9143999" cy="1981199"/>
            </a:xfrm>
            <a:custGeom>
              <a:avLst/>
              <a:gdLst/>
              <a:ahLst/>
              <a:cxnLst/>
              <a:rect l="0" t="0" r="0" b="0"/>
              <a:pathLst>
                <a:path w="6027" h="2296" extrusionOk="0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0"/>
              <a:ext cx="9143999" cy="4876799"/>
            </a:xfrm>
            <a:custGeom>
              <a:avLst/>
              <a:gdLst/>
              <a:ahLst/>
              <a:cxnLst/>
              <a:rect l="0" t="0" r="0" b="0"/>
              <a:pathLst>
                <a:path w="6027" h="2296" extrusionOk="0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rgbClr val="001847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Shape 13"/>
          <p:cNvSpPr/>
          <p:nvPr/>
        </p:nvSpPr>
        <p:spPr>
          <a:xfrm>
            <a:off x="6242050" y="6269037"/>
            <a:ext cx="2895599" cy="609599"/>
          </a:xfrm>
          <a:custGeom>
            <a:avLst/>
            <a:gdLst/>
            <a:ahLst/>
            <a:cxnLst/>
            <a:rect l="0" t="0" r="0" b="0"/>
            <a:pathLst>
              <a:path w="5748" h="246" extrusionOk="0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>
            <a:gsLst>
              <a:gs pos="0">
                <a:schemeClr val="hlink"/>
              </a:gs>
              <a:gs pos="100000">
                <a:schemeClr val="dk2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Shape 14"/>
          <p:cNvGrpSpPr/>
          <p:nvPr/>
        </p:nvGrpSpPr>
        <p:grpSpPr>
          <a:xfrm>
            <a:off x="-1586" y="6034086"/>
            <a:ext cx="7845425" cy="850900"/>
            <a:chOff x="0" y="6019800"/>
            <a:chExt cx="7845425" cy="850900"/>
          </a:xfrm>
        </p:grpSpPr>
        <p:sp>
          <p:nvSpPr>
            <p:cNvPr id="15" name="Shape 15"/>
            <p:cNvSpPr/>
            <p:nvPr/>
          </p:nvSpPr>
          <p:spPr>
            <a:xfrm>
              <a:off x="2362200" y="6019800"/>
              <a:ext cx="5143500" cy="850900"/>
            </a:xfrm>
            <a:custGeom>
              <a:avLst/>
              <a:gdLst/>
              <a:ahLst/>
              <a:cxnLst/>
              <a:rect l="0" t="0" r="0" b="0"/>
              <a:pathLst>
                <a:path w="3240" h="536" extrusionOk="0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>
              <a:gsLst>
                <a:gs pos="0">
                  <a:srgbClr val="847864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Shape 16"/>
            <p:cNvGrpSpPr/>
            <p:nvPr/>
          </p:nvGrpSpPr>
          <p:grpSpPr>
            <a:xfrm>
              <a:off x="3946525" y="6019800"/>
              <a:ext cx="3898900" cy="850899"/>
              <a:chOff x="3946525" y="6019800"/>
              <a:chExt cx="3898900" cy="850899"/>
            </a:xfrm>
          </p:grpSpPr>
          <p:sp>
            <p:nvSpPr>
              <p:cNvPr id="17" name="Shape 17"/>
              <p:cNvSpPr/>
              <p:nvPr/>
            </p:nvSpPr>
            <p:spPr>
              <a:xfrm>
                <a:off x="6267450" y="6030912"/>
                <a:ext cx="1577975" cy="839786"/>
              </a:xfrm>
              <a:custGeom>
                <a:avLst/>
                <a:gdLst/>
                <a:ahLst/>
                <a:cxnLst/>
                <a:rect l="0" t="0" r="0" b="0"/>
                <a:pathLst>
                  <a:path w="994" h="529" extrusionOk="0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4249737" y="6019800"/>
                <a:ext cx="295275" cy="627061"/>
              </a:xfrm>
              <a:custGeom>
                <a:avLst/>
                <a:gdLst/>
                <a:ahLst/>
                <a:cxnLst/>
                <a:rect l="0" t="0" r="0" b="0"/>
                <a:pathLst>
                  <a:path w="186" h="353" extrusionOk="0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4810125" y="6180137"/>
                <a:ext cx="600075" cy="430212"/>
              </a:xfrm>
              <a:custGeom>
                <a:avLst/>
                <a:gdLst/>
                <a:ahLst/>
                <a:cxnLst/>
                <a:rect l="0" t="0" r="0" b="0"/>
                <a:pathLst>
                  <a:path w="378" h="271" extrusionOk="0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5759450" y="6137275"/>
                <a:ext cx="246061" cy="117474"/>
              </a:xfrm>
              <a:custGeom>
                <a:avLst/>
                <a:gdLst/>
                <a:ahLst/>
                <a:cxnLst/>
                <a:rect l="0" t="0" r="0" b="0"/>
                <a:pathLst>
                  <a:path w="155" h="66" extrusionOk="0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3946525" y="6126162"/>
                <a:ext cx="66675" cy="128587"/>
              </a:xfrm>
              <a:custGeom>
                <a:avLst/>
                <a:gdLst/>
                <a:ahLst/>
                <a:cxnLst/>
                <a:rect l="0" t="0" r="0" b="0"/>
                <a:pathLst>
                  <a:path w="42" h="72" extrusionOk="0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" name="Shape 22"/>
            <p:cNvSpPr/>
            <p:nvPr/>
          </p:nvSpPr>
          <p:spPr>
            <a:xfrm>
              <a:off x="0" y="6019800"/>
              <a:ext cx="6311900" cy="849311"/>
            </a:xfrm>
            <a:custGeom>
              <a:avLst/>
              <a:gdLst/>
              <a:ahLst/>
              <a:cxnLst/>
              <a:rect l="0" t="0" r="0" b="0"/>
              <a:pathLst>
                <a:path w="3976" h="527" extrusionOk="0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>
              <a:gsLst>
                <a:gs pos="0">
                  <a:srgbClr val="73654F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Shape 23"/>
          <p:cNvGrpSpPr/>
          <p:nvPr/>
        </p:nvGrpSpPr>
        <p:grpSpPr>
          <a:xfrm>
            <a:off x="627062" y="6021387"/>
            <a:ext cx="5684836" cy="849311"/>
            <a:chOff x="627062" y="6021387"/>
            <a:chExt cx="5684836" cy="849311"/>
          </a:xfrm>
        </p:grpSpPr>
        <p:sp>
          <p:nvSpPr>
            <p:cNvPr id="24" name="Shape 24"/>
            <p:cNvSpPr/>
            <p:nvPr/>
          </p:nvSpPr>
          <p:spPr>
            <a:xfrm>
              <a:off x="1898650" y="6021387"/>
              <a:ext cx="579437" cy="461962"/>
            </a:xfrm>
            <a:custGeom>
              <a:avLst/>
              <a:gdLst/>
              <a:ahLst/>
              <a:cxnLst/>
              <a:rect l="0" t="0" r="0" b="0"/>
              <a:pathLst>
                <a:path w="365" h="287" extrusionOk="0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3084511" y="6078537"/>
              <a:ext cx="3227386" cy="792161"/>
            </a:xfrm>
            <a:custGeom>
              <a:avLst/>
              <a:gdLst/>
              <a:ahLst/>
              <a:cxnLst/>
              <a:rect l="0" t="0" r="0" b="0"/>
              <a:pathLst>
                <a:path w="2033" h="499" extrusionOk="0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2905125" y="6069012"/>
              <a:ext cx="112711" cy="96836"/>
            </a:xfrm>
            <a:custGeom>
              <a:avLst/>
              <a:gdLst/>
              <a:ahLst/>
              <a:cxnLst/>
              <a:rect l="0" t="0" r="0" b="0"/>
              <a:pathLst>
                <a:path w="71" h="60" extrusionOk="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1357312" y="6099175"/>
              <a:ext cx="255586" cy="260350"/>
            </a:xfrm>
            <a:custGeom>
              <a:avLst/>
              <a:gdLst/>
              <a:ahLst/>
              <a:cxnLst/>
              <a:rect l="0" t="0" r="0" b="0"/>
              <a:pathLst>
                <a:path w="161" h="162" extrusionOk="0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1120775" y="6118225"/>
              <a:ext cx="93661" cy="96836"/>
            </a:xfrm>
            <a:custGeom>
              <a:avLst/>
              <a:gdLst/>
              <a:ahLst/>
              <a:cxnLst/>
              <a:rect l="0" t="0" r="0" b="0"/>
              <a:pathLst>
                <a:path w="59" h="60" extrusionOk="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627062" y="6049962"/>
              <a:ext cx="388937" cy="328611"/>
            </a:xfrm>
            <a:custGeom>
              <a:avLst/>
              <a:gdLst/>
              <a:ahLst/>
              <a:cxnLst/>
              <a:rect l="0" t="0" r="0" b="0"/>
              <a:pathLst>
                <a:path w="245" h="204" extrusionOk="0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847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0"/>
            <a:ext cx="9143999" cy="6857999"/>
            <a:chOff x="0" y="0"/>
            <a:chExt cx="9143999" cy="6857999"/>
          </a:xfrm>
        </p:grpSpPr>
        <p:sp>
          <p:nvSpPr>
            <p:cNvPr id="43" name="Shape 43"/>
            <p:cNvSpPr/>
            <p:nvPr/>
          </p:nvSpPr>
          <p:spPr>
            <a:xfrm>
              <a:off x="0" y="4876800"/>
              <a:ext cx="9143999" cy="1981199"/>
            </a:xfrm>
            <a:custGeom>
              <a:avLst/>
              <a:gdLst/>
              <a:ahLst/>
              <a:cxnLst/>
              <a:rect l="0" t="0" r="0" b="0"/>
              <a:pathLst>
                <a:path w="6027" h="2296" extrusionOk="0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0"/>
              <a:ext cx="9143999" cy="4876799"/>
            </a:xfrm>
            <a:custGeom>
              <a:avLst/>
              <a:gdLst/>
              <a:ahLst/>
              <a:cxnLst/>
              <a:rect l="0" t="0" r="0" b="0"/>
              <a:pathLst>
                <a:path w="6027" h="2296" extrusionOk="0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rgbClr val="001847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Shape 45"/>
          <p:cNvSpPr/>
          <p:nvPr/>
        </p:nvSpPr>
        <p:spPr>
          <a:xfrm>
            <a:off x="6248400" y="6262687"/>
            <a:ext cx="2895599" cy="609599"/>
          </a:xfrm>
          <a:custGeom>
            <a:avLst/>
            <a:gdLst/>
            <a:ahLst/>
            <a:cxnLst/>
            <a:rect l="0" t="0" r="0" b="0"/>
            <a:pathLst>
              <a:path w="5748" h="246" extrusionOk="0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>
            <a:gsLst>
              <a:gs pos="0">
                <a:schemeClr val="hlink"/>
              </a:gs>
              <a:gs pos="100000">
                <a:schemeClr val="dk2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Shape 46"/>
          <p:cNvGrpSpPr/>
          <p:nvPr/>
        </p:nvGrpSpPr>
        <p:grpSpPr>
          <a:xfrm>
            <a:off x="0" y="6019800"/>
            <a:ext cx="7848600" cy="857249"/>
            <a:chOff x="0" y="6019800"/>
            <a:chExt cx="7848600" cy="857249"/>
          </a:xfrm>
        </p:grpSpPr>
        <p:sp>
          <p:nvSpPr>
            <p:cNvPr id="47" name="Shape 47"/>
            <p:cNvSpPr/>
            <p:nvPr/>
          </p:nvSpPr>
          <p:spPr>
            <a:xfrm>
              <a:off x="2362200" y="6019800"/>
              <a:ext cx="5143500" cy="850900"/>
            </a:xfrm>
            <a:custGeom>
              <a:avLst/>
              <a:gdLst/>
              <a:ahLst/>
              <a:cxnLst/>
              <a:rect l="0" t="0" r="0" b="0"/>
              <a:pathLst>
                <a:path w="3240" h="536" extrusionOk="0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>
              <a:gsLst>
                <a:gs pos="0">
                  <a:srgbClr val="847864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" name="Shape 48"/>
            <p:cNvGrpSpPr/>
            <p:nvPr/>
          </p:nvGrpSpPr>
          <p:grpSpPr>
            <a:xfrm>
              <a:off x="3946525" y="6019800"/>
              <a:ext cx="3902075" cy="857249"/>
              <a:chOff x="3946525" y="6019800"/>
              <a:chExt cx="3902075" cy="857249"/>
            </a:xfrm>
          </p:grpSpPr>
          <p:sp>
            <p:nvSpPr>
              <p:cNvPr id="49" name="Shape 49"/>
              <p:cNvSpPr/>
              <p:nvPr/>
            </p:nvSpPr>
            <p:spPr>
              <a:xfrm>
                <a:off x="6267450" y="6030912"/>
                <a:ext cx="1581150" cy="846136"/>
              </a:xfrm>
              <a:custGeom>
                <a:avLst/>
                <a:gdLst/>
                <a:ahLst/>
                <a:cxnLst/>
                <a:rect l="0" t="0" r="0" b="0"/>
                <a:pathLst>
                  <a:path w="996" h="533" extrusionOk="0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4249737" y="6019800"/>
                <a:ext cx="295275" cy="627061"/>
              </a:xfrm>
              <a:custGeom>
                <a:avLst/>
                <a:gdLst/>
                <a:ahLst/>
                <a:cxnLst/>
                <a:rect l="0" t="0" r="0" b="0"/>
                <a:pathLst>
                  <a:path w="186" h="353" extrusionOk="0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Shape 51"/>
              <p:cNvSpPr/>
              <p:nvPr/>
            </p:nvSpPr>
            <p:spPr>
              <a:xfrm>
                <a:off x="4810125" y="6180137"/>
                <a:ext cx="600075" cy="430212"/>
              </a:xfrm>
              <a:custGeom>
                <a:avLst/>
                <a:gdLst/>
                <a:ahLst/>
                <a:cxnLst/>
                <a:rect l="0" t="0" r="0" b="0"/>
                <a:pathLst>
                  <a:path w="378" h="271" extrusionOk="0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Shape 52"/>
              <p:cNvSpPr/>
              <p:nvPr/>
            </p:nvSpPr>
            <p:spPr>
              <a:xfrm>
                <a:off x="5759450" y="6137275"/>
                <a:ext cx="246061" cy="117474"/>
              </a:xfrm>
              <a:custGeom>
                <a:avLst/>
                <a:gdLst/>
                <a:ahLst/>
                <a:cxnLst/>
                <a:rect l="0" t="0" r="0" b="0"/>
                <a:pathLst>
                  <a:path w="155" h="66" extrusionOk="0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Shape 53"/>
              <p:cNvSpPr/>
              <p:nvPr/>
            </p:nvSpPr>
            <p:spPr>
              <a:xfrm>
                <a:off x="3946525" y="6126162"/>
                <a:ext cx="66675" cy="128587"/>
              </a:xfrm>
              <a:custGeom>
                <a:avLst/>
                <a:gdLst/>
                <a:ahLst/>
                <a:cxnLst/>
                <a:rect l="0" t="0" r="0" b="0"/>
                <a:pathLst>
                  <a:path w="42" h="72" extrusionOk="0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" name="Shape 54"/>
            <p:cNvSpPr/>
            <p:nvPr/>
          </p:nvSpPr>
          <p:spPr>
            <a:xfrm>
              <a:off x="0" y="6019800"/>
              <a:ext cx="6311900" cy="849311"/>
            </a:xfrm>
            <a:custGeom>
              <a:avLst/>
              <a:gdLst/>
              <a:ahLst/>
              <a:cxnLst/>
              <a:rect l="0" t="0" r="0" b="0"/>
              <a:pathLst>
                <a:path w="3976" h="527" extrusionOk="0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>
              <a:gsLst>
                <a:gs pos="0">
                  <a:srgbClr val="73654F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" name="Shape 55"/>
          <p:cNvGrpSpPr/>
          <p:nvPr/>
        </p:nvGrpSpPr>
        <p:grpSpPr>
          <a:xfrm>
            <a:off x="627062" y="6021387"/>
            <a:ext cx="5684836" cy="849311"/>
            <a:chOff x="627062" y="6021387"/>
            <a:chExt cx="5684836" cy="849311"/>
          </a:xfrm>
        </p:grpSpPr>
        <p:sp>
          <p:nvSpPr>
            <p:cNvPr id="56" name="Shape 56"/>
            <p:cNvSpPr/>
            <p:nvPr/>
          </p:nvSpPr>
          <p:spPr>
            <a:xfrm>
              <a:off x="1898650" y="6021387"/>
              <a:ext cx="579437" cy="461962"/>
            </a:xfrm>
            <a:custGeom>
              <a:avLst/>
              <a:gdLst/>
              <a:ahLst/>
              <a:cxnLst/>
              <a:rect l="0" t="0" r="0" b="0"/>
              <a:pathLst>
                <a:path w="365" h="287" extrusionOk="0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3084511" y="6078537"/>
              <a:ext cx="3227386" cy="792161"/>
            </a:xfrm>
            <a:custGeom>
              <a:avLst/>
              <a:gdLst/>
              <a:ahLst/>
              <a:cxnLst/>
              <a:rect l="0" t="0" r="0" b="0"/>
              <a:pathLst>
                <a:path w="2033" h="499" extrusionOk="0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2905125" y="6069012"/>
              <a:ext cx="112711" cy="96836"/>
            </a:xfrm>
            <a:custGeom>
              <a:avLst/>
              <a:gdLst/>
              <a:ahLst/>
              <a:cxnLst/>
              <a:rect l="0" t="0" r="0" b="0"/>
              <a:pathLst>
                <a:path w="71" h="60" extrusionOk="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1357312" y="6099175"/>
              <a:ext cx="255586" cy="260350"/>
            </a:xfrm>
            <a:custGeom>
              <a:avLst/>
              <a:gdLst/>
              <a:ahLst/>
              <a:cxnLst/>
              <a:rect l="0" t="0" r="0" b="0"/>
              <a:pathLst>
                <a:path w="161" h="162" extrusionOk="0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1120775" y="6118225"/>
              <a:ext cx="93661" cy="96836"/>
            </a:xfrm>
            <a:custGeom>
              <a:avLst/>
              <a:gdLst/>
              <a:ahLst/>
              <a:cxnLst/>
              <a:rect l="0" t="0" r="0" b="0"/>
              <a:pathLst>
                <a:path w="59" h="60" extrusionOk="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627062" y="6049962"/>
              <a:ext cx="388937" cy="328611"/>
            </a:xfrm>
            <a:custGeom>
              <a:avLst/>
              <a:gdLst/>
              <a:ahLst/>
              <a:cxnLst/>
              <a:rect l="0" t="0" r="0" b="0"/>
              <a:pathLst>
                <a:path w="245" h="204" extrusionOk="0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os.ubc.ca/courses/eosc320/eosc320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ology.pitt.edu/PAgeo/coal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school.com/atschool/phsciexp/active_art/rock_cycle/index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81000" y="152400"/>
            <a:ext cx="8229600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36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Igneous, Sedimentary &amp; Metamorphic Rocks</a:t>
            </a:r>
          </a:p>
        </p:txBody>
      </p:sp>
      <p:pic>
        <p:nvPicPr>
          <p:cNvPr id="135" name="Shape 135"/>
          <p:cNvPicPr preferRelativeResize="0">
            <a:picLocks noGrp="1"/>
          </p:cNvPicPr>
          <p:nvPr>
            <p:ph type="subTitle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209800"/>
            <a:ext cx="3403599" cy="22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152400" y="17526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utive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Sedimentary-sandstone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2209800"/>
            <a:ext cx="3429000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6096000" y="17526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utive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Metamorphic- gneiss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0" y="4114800"/>
            <a:ext cx="3276600" cy="2457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1084375" y="5395550"/>
            <a:ext cx="21335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utive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Igneous- diorite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6. How do sedimentary rocks form?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57200" y="2083775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Sediments pile on top of each other on land or in water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As sediments pile, they become compacted and cement together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Sedimentation Process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Sedimentary rock layers</a:t>
            </a:r>
          </a:p>
        </p:txBody>
      </p:sp>
      <p:pic>
        <p:nvPicPr>
          <p:cNvPr id="226" name="Shape 2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371600"/>
            <a:ext cx="82296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Ultra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Rock layers</a:t>
            </a:r>
            <a:r>
              <a:rPr lang="en-US" sz="4400" b="1" i="0" u="none" strike="noStrike" cap="none">
                <a:solidFill>
                  <a:schemeClr val="lt2"/>
                </a:solidFill>
                <a:latin typeface="Ultra"/>
                <a:ea typeface="Ultra"/>
                <a:cs typeface="Ultra"/>
                <a:sym typeface="Ultra"/>
              </a:rPr>
              <a:t> </a:t>
            </a:r>
          </a:p>
        </p:txBody>
      </p:sp>
      <p:pic>
        <p:nvPicPr>
          <p:cNvPr id="232" name="Shape 2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219200"/>
            <a:ext cx="82296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x="457200" y="6019800"/>
            <a:ext cx="82296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www.eos.ubc.ca/courses/eosc320/eosc320.htm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360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7</a:t>
            </a:r>
            <a:r>
              <a:rPr lang="en-US" sz="36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. Some rocks form from</a:t>
            </a:r>
            <a:br>
              <a:rPr lang="en-US" sz="36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36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 plants or shells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2400" b="0" i="0" u="sng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Coal-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created from plant remains (dead wood, bark, leaves, stems, and roots)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742950" marR="0" lvl="1" indent="-234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r>
              <a:rPr lang="en-US" sz="20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The coal we use today started forming millions of year ago in swamps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2400" b="0" i="0" u="sng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Limestone</a:t>
            </a:r>
            <a:r>
              <a:rPr lang="en-US" sz="24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- created from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the shells and skeletons of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ocean organisms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0500" y="3800475"/>
            <a:ext cx="2450999" cy="22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4038600" y="6324600"/>
            <a:ext cx="51053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http://www.geology.pitt.edu/PAgeo/coal.html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2652325" y="5334000"/>
            <a:ext cx="4000500" cy="70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you see the plant remains?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7696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Limestone formation</a:t>
            </a:r>
          </a:p>
        </p:txBody>
      </p:sp>
      <p:pic>
        <p:nvPicPr>
          <p:cNvPr id="248" name="Shape 2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887412"/>
            <a:ext cx="4190999" cy="2289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Shape 249"/>
          <p:cNvCxnSpPr/>
          <p:nvPr/>
        </p:nvCxnSpPr>
        <p:spPr>
          <a:xfrm>
            <a:off x="4191000" y="1905000"/>
            <a:ext cx="9905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triangle" w="lg" len="lg"/>
          </a:ln>
        </p:spPr>
      </p:cxnSp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838200"/>
            <a:ext cx="3809999" cy="28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5600" y="3886200"/>
            <a:ext cx="3962399" cy="2971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Shape 252"/>
          <p:cNvCxnSpPr/>
          <p:nvPr/>
        </p:nvCxnSpPr>
        <p:spPr>
          <a:xfrm flipH="1">
            <a:off x="7086600" y="3886200"/>
            <a:ext cx="838199" cy="762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Metamorphic Rocks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8</a:t>
            </a: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. Metamorphic Rocks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Heat and pressure change rocks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12000"/>
              <a:buFont typeface="Cutive"/>
              <a:buChar char="–"/>
            </a:pPr>
            <a:r>
              <a:rPr lang="en-US" sz="2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The original rock is called the parent rock</a:t>
            </a:r>
            <a:r>
              <a:rPr lang="en-US" sz="28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 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742950" marR="0" lvl="1" indent="-266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r>
              <a:rPr lang="en-US" sz="2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The new rock formed is called the metamorphic rock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742950" marR="0" lvl="1" indent="-266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r>
              <a:rPr lang="en-US" sz="2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Heat and pressure change the structure of the parent rock and their minerals recrystallize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00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9. </a:t>
            </a:r>
            <a:r>
              <a:rPr lang="en-US" sz="40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Examples of Metamorphic Rocks</a:t>
            </a:r>
          </a:p>
        </p:txBody>
      </p:sp>
      <p:pic>
        <p:nvPicPr>
          <p:cNvPr id="269" name="Shape 26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057400"/>
            <a:ext cx="3276600" cy="246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0700" y="2085975"/>
            <a:ext cx="3276600" cy="24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5334000" y="1524000"/>
            <a:ext cx="3809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Metamorphic Rock = Slate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457200" y="1524000"/>
            <a:ext cx="38862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Parent Rock= Shale</a:t>
            </a:r>
          </a:p>
        </p:txBody>
      </p:sp>
      <p:sp>
        <p:nvSpPr>
          <p:cNvPr id="273" name="Shape 273"/>
          <p:cNvSpPr/>
          <p:nvPr/>
        </p:nvSpPr>
        <p:spPr>
          <a:xfrm>
            <a:off x="3657600" y="5257800"/>
            <a:ext cx="23622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EBEB"/>
          </a:solidFill>
          <a:ln w="9525" cap="flat" cmpd="sng">
            <a:solidFill>
              <a:srgbClr val="16161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2667000" y="4800600"/>
            <a:ext cx="40385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 Temp. &amp; Pressure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Examples of Metamorphic Rocks</a:t>
            </a:r>
          </a:p>
        </p:txBody>
      </p:sp>
      <p:pic>
        <p:nvPicPr>
          <p:cNvPr id="280" name="Shape 2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590800"/>
            <a:ext cx="4267199" cy="233044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4419600" y="1752600"/>
            <a:ext cx="47244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Metamorphic</a:t>
            </a: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Rock = Marble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381000" y="1752600"/>
            <a:ext cx="37338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Parent Rock = Limestone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590800"/>
            <a:ext cx="4267199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3352800" y="5486400"/>
            <a:ext cx="2057400" cy="6095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E0E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2438400" y="5029200"/>
            <a:ext cx="40385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 Temp. &amp; Pressure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1. What is a Rock?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Naturally Occurring </a:t>
            </a:r>
            <a:r>
              <a:rPr lang="en-US" sz="20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(not man made)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Solid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Mixture of minerals other organic matter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2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Examples of Metamorphic Rocks</a:t>
            </a:r>
          </a:p>
        </p:txBody>
      </p:sp>
      <p:pic>
        <p:nvPicPr>
          <p:cNvPr id="291" name="Shape 29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2667000"/>
            <a:ext cx="3581399" cy="195579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4800600" y="1828800"/>
            <a:ext cx="41148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Metamorphic Rock = Phyllite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304800" y="1752600"/>
            <a:ext cx="4267199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Parent Rock = Mica</a:t>
            </a: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2667000"/>
            <a:ext cx="3581399" cy="19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/>
          <p:nvPr/>
        </p:nvSpPr>
        <p:spPr>
          <a:xfrm>
            <a:off x="3505200" y="5410200"/>
            <a:ext cx="2057400" cy="6095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E0E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2514600" y="4876800"/>
            <a:ext cx="40385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 Temp. &amp; Pressure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10. When a rock forms does it stay that way forever?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NO!!!!!!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26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Rocks are always changing by processes like: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Weathering			-Melting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Erosion				-Cooling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Compaction		-Cementation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11. Rock Cycle </a:t>
            </a:r>
          </a:p>
        </p:txBody>
      </p:sp>
      <p:pic>
        <p:nvPicPr>
          <p:cNvPr id="309" name="Shape 30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Rock Cycle animation</a:t>
            </a: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Shape 316" descr="rock-cyc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2. What makes a rock different from a mineral?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3" name="Shape 153"/>
          <p:cNvGraphicFramePr/>
          <p:nvPr/>
        </p:nvGraphicFramePr>
        <p:xfrm>
          <a:off x="228600" y="182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{925ABE52-001A-4C73-A139-61094930BFD6}</a:tableStyleId>
              </a:tblPr>
              <a:tblGrid>
                <a:gridCol w="2844800"/>
                <a:gridCol w="2570150"/>
                <a:gridCol w="3119425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Rock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Both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Mineral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Made of one or more minerals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Solid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Made of one type of element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Random crystal or no crystal structure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Naturally Occurring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Orderly crystal structure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</a:tr>
              <a:tr h="238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←Granite=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4634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Quartz+ Feldspar+ Muscovite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4634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 strike="noStrike" cap="none">
                        <a:solidFill>
                          <a:srgbClr val="4634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</a:tr>
            </a:tbl>
          </a:graphicData>
        </a:graphic>
      </p:graphicFrame>
      <p:pic>
        <p:nvPicPr>
          <p:cNvPr id="154" name="Shape 154" descr="http://www.beg.utexas.edu/mainweb/publications/graphics/granite-4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200" y="4343400"/>
            <a:ext cx="243839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 descr="http://geology.com/minerals/photos/quartz-glass-san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4495800"/>
            <a:ext cx="121919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http://www.rocksforkids.com/images/Feldspar%20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96200" y="4495800"/>
            <a:ext cx="1106487" cy="12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http://geology.com/minerals/photos/biotite-1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9800" y="5486400"/>
            <a:ext cx="1524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Ultra"/>
              <a:buNone/>
            </a:pPr>
            <a:r>
              <a:rPr lang="en-US" sz="11500" b="1" i="0" u="none" strike="noStrike" cap="none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 </a:t>
            </a:r>
            <a:r>
              <a:rPr lang="en-US" sz="11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Igneous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r>
              <a:rPr lang="en-US" sz="11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Rocks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Ultra"/>
              <a:buNone/>
            </a:pPr>
            <a:r>
              <a:rPr lang="en-US" sz="300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3. </a:t>
            </a:r>
            <a:r>
              <a:rPr lang="en-US" sz="36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 Magma &amp; Lava form different types of igneous rock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52400" y="2133600"/>
            <a:ext cx="88391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2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Igneous rock is classified by where rock forms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endParaRPr sz="2500" u="sng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r>
              <a:rPr lang="en-US" sz="2500" b="0" i="0" u="sng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In</a:t>
            </a:r>
            <a:r>
              <a:rPr lang="en-US" sz="2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trusive vs. </a:t>
            </a:r>
            <a:r>
              <a:rPr lang="en-US" sz="2500" b="0" i="0" u="sng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Ex</a:t>
            </a:r>
            <a:r>
              <a:rPr lang="en-US" sz="2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trusive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r>
              <a:rPr lang="en-US" sz="2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forms when magma	     	</a:t>
            </a:r>
            <a:r>
              <a:rPr lang="en-US" sz="250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      </a:t>
            </a:r>
            <a:r>
              <a:rPr lang="en-US" sz="2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forms when lava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r>
              <a:rPr lang="en-US" sz="250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   </a:t>
            </a:r>
            <a:r>
              <a:rPr lang="en-US" sz="2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cools </a:t>
            </a:r>
            <a:r>
              <a:rPr lang="en-US" sz="2500" b="0" i="0" u="sng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in</a:t>
            </a:r>
            <a:r>
              <a:rPr lang="en-US" sz="2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 the earth	      	cools </a:t>
            </a:r>
            <a:r>
              <a:rPr lang="en-US" sz="2500" b="0" i="0" u="sng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on</a:t>
            </a:r>
            <a:r>
              <a:rPr lang="en-US" sz="2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 earth’s surface</a:t>
            </a:r>
          </a:p>
        </p:txBody>
      </p:sp>
      <p:cxnSp>
        <p:nvCxnSpPr>
          <p:cNvPr id="169" name="Shape 169"/>
          <p:cNvCxnSpPr/>
          <p:nvPr/>
        </p:nvCxnSpPr>
        <p:spPr>
          <a:xfrm>
            <a:off x="5947025" y="3830525"/>
            <a:ext cx="609599" cy="609599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70" name="Shape 170"/>
          <p:cNvCxnSpPr/>
          <p:nvPr/>
        </p:nvCxnSpPr>
        <p:spPr>
          <a:xfrm flipH="1">
            <a:off x="2114874" y="3966850"/>
            <a:ext cx="762000" cy="609599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Intrusive Vs. Extrusive</a:t>
            </a:r>
          </a:p>
        </p:txBody>
      </p:sp>
      <p:pic>
        <p:nvPicPr>
          <p:cNvPr id="177" name="Shape 177" descr="andes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400" y="1143000"/>
            <a:ext cx="1904999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 descr="basal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1143000"/>
            <a:ext cx="2108200" cy="165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Shape 179"/>
          <p:cNvCxnSpPr/>
          <p:nvPr/>
        </p:nvCxnSpPr>
        <p:spPr>
          <a:xfrm>
            <a:off x="4419600" y="1143000"/>
            <a:ext cx="0" cy="5029199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80" name="Shape 180" descr="diori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219200"/>
            <a:ext cx="1904999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152400" y="2895600"/>
            <a:ext cx="876300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Diorite                       Granite                        Basalt                      Andesite                            </a:t>
            </a:r>
          </a:p>
        </p:txBody>
      </p:sp>
      <p:pic>
        <p:nvPicPr>
          <p:cNvPr id="182" name="Shape 182" descr="grani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9800" y="1219200"/>
            <a:ext cx="20574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 descr="pegmati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3505200"/>
            <a:ext cx="1981199" cy="167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0" y="5486400"/>
            <a:ext cx="914400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Pegmatite                      Gabbro                     Rhyolite                      Scoria</a:t>
            </a:r>
          </a:p>
        </p:txBody>
      </p:sp>
      <p:pic>
        <p:nvPicPr>
          <p:cNvPr id="185" name="Shape 185" descr="rhyoli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2000" y="3505200"/>
            <a:ext cx="2057400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 descr="scori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58000" y="3505200"/>
            <a:ext cx="205422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gabbr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33600" y="3505200"/>
            <a:ext cx="2133599" cy="167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76200" y="53340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36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4. Igneous Rocks: </a:t>
            </a:r>
            <a:br>
              <a:rPr lang="en-US" sz="36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36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Crystal size &amp; Cooling Time</a:t>
            </a:r>
          </a:p>
        </p:txBody>
      </p:sp>
      <p:graphicFrame>
        <p:nvGraphicFramePr>
          <p:cNvPr id="194" name="Shape 194"/>
          <p:cNvGraphicFramePr/>
          <p:nvPr/>
        </p:nvGraphicFramePr>
        <p:xfrm>
          <a:off x="533400" y="190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{925ABE52-001A-4C73-A139-61094930BFD6}</a:tableStyleId>
              </a:tblPr>
              <a:tblGrid>
                <a:gridCol w="1905000"/>
                <a:gridCol w="2971800"/>
                <a:gridCol w="3352800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 of Rock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5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Intrusive (in earth)</a:t>
                      </a:r>
                    </a:p>
                  </a:txBody>
                  <a:tcPr marL="0" marR="0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Extrusive (earth surface)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</a:tr>
              <a:tr h="1463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Crystal Size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Large crystals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Small crystals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4634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4634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4634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 strike="noStrike" cap="none">
                        <a:solidFill>
                          <a:srgbClr val="4634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</a:tr>
              <a:tr h="72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Picture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Cooling time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Longer cooling time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Shorter cooling time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</a:tr>
            </a:tbl>
          </a:graphicData>
        </a:graphic>
      </p:graphicFrame>
      <p:pic>
        <p:nvPicPr>
          <p:cNvPr id="195" name="Shape 195" descr="dior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3581400"/>
            <a:ext cx="1904999" cy="142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 descr="basal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400" y="3581400"/>
            <a:ext cx="21082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Sedimentary Rock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5. Some rocks form from rock particles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Sediment= materials that settles out of water or air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Materials can be: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 tiny pieces of rock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 broken minerals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pieces of plants and animal remains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On-screen Show (4:3)</PresentationFormat>
  <Paragraphs>120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Ultra</vt:lpstr>
      <vt:lpstr>Cutive</vt:lpstr>
      <vt:lpstr>1_Mountain Top</vt:lpstr>
      <vt:lpstr>Mountain Top</vt:lpstr>
      <vt:lpstr>Igneous, Sedimentary &amp; Metamorphic Rocks</vt:lpstr>
      <vt:lpstr>1. What is a Rock?</vt:lpstr>
      <vt:lpstr>2. What makes a rock different from a mineral?</vt:lpstr>
      <vt:lpstr>PowerPoint Presentation</vt:lpstr>
      <vt:lpstr>3.  Magma &amp; Lava form different types of igneous rock</vt:lpstr>
      <vt:lpstr>Intrusive Vs. Extrusive</vt:lpstr>
      <vt:lpstr>4. Igneous Rocks:  Crystal size &amp; Cooling Time</vt:lpstr>
      <vt:lpstr>PowerPoint Presentation</vt:lpstr>
      <vt:lpstr>5. Some rocks form from rock particles</vt:lpstr>
      <vt:lpstr>6. How do sedimentary rocks form?</vt:lpstr>
      <vt:lpstr>Sedimentation Process</vt:lpstr>
      <vt:lpstr>Sedimentary rock layers</vt:lpstr>
      <vt:lpstr>Rock layers </vt:lpstr>
      <vt:lpstr>7. Some rocks form from  plants or shells</vt:lpstr>
      <vt:lpstr>Limestone formation</vt:lpstr>
      <vt:lpstr>PowerPoint Presentation</vt:lpstr>
      <vt:lpstr>8. Metamorphic Rocks</vt:lpstr>
      <vt:lpstr>9. Examples of Metamorphic Rocks</vt:lpstr>
      <vt:lpstr>Examples of Metamorphic Rocks</vt:lpstr>
      <vt:lpstr>Examples of Metamorphic Rocks</vt:lpstr>
      <vt:lpstr>10. When a rock forms does it stay that way forever?</vt:lpstr>
      <vt:lpstr>11. Rock Cycle </vt:lpstr>
      <vt:lpstr>Rock Cycle animation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Igneous, Sedimentary &amp; Metamorphic Rocks</dc:title>
  <dc:creator>Jennifer George</dc:creator>
  <cp:lastModifiedBy>Jennifer George</cp:lastModifiedBy>
  <cp:revision>1</cp:revision>
  <dcterms:modified xsi:type="dcterms:W3CDTF">2016-10-25T14:43:34Z</dcterms:modified>
</cp:coreProperties>
</file>