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9" r:id="rId12"/>
    <p:sldId id="268" r:id="rId13"/>
    <p:sldId id="266" r:id="rId1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DB7F03E-8436-4EFF-BCA3-5DA44E201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694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2099B4-6C8F-4F73-B39F-7DF38F928DBD}" type="slidenum">
              <a:rPr lang="en-US"/>
              <a:pPr/>
              <a:t>13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465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85914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36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PowerPoint created by Mrs. B-D 2007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474101-D985-47DD-89AA-5925D7A91C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created by Mrs. B-D 2007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8B244-A5E7-4FE5-8C15-E9E43EA74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created by Mrs. B-D 2007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10281-C9A6-4608-8026-5752EE5C8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created by Mrs. B-D 2007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C4067-5538-400A-99AC-4CB3695FE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created by Mrs. B-D 2007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F4293-5B5B-463E-87F9-53666A7D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created by Mrs. B-D 2007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10305-F5DD-4B48-9B41-B6B909F53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created by Mrs. B-D 2007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75B93-7830-42E4-AA72-800BB897D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created by Mrs. B-D 2007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11BCD-2140-4DA0-BAF0-DB3654AB7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created by Mrs. B-D 2007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A83A8-11E9-4385-B467-F847E6DF0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created by Mrs. B-D 2007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61BFB-C435-4643-91FB-C419F3BBD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created by Mrs. B-D 2007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B779B-580E-4006-B97C-64C5EC4A3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14339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340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341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pPr>
              <a:defRPr/>
            </a:pPr>
            <a:r>
              <a:rPr lang="en-US"/>
              <a:t>PowerPoint created by Mrs. B-D 2007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50293A15-1F94-471C-99DA-0328DFF4E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2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google.com/imgres?imgurl=http://www.optassociates.com/images/blepharitis.jpg&amp;imgrefurl=http://www.optassociates.com/education/blepharitis.html&amp;usg=__28AjNSeKh3UWCUzbrNrmpR5CIvI=&amp;h=252&amp;w=395&amp;sz=15&amp;hl=en&amp;start=5&amp;um=1&amp;tbnid=D7UbvBFWnqqa9M:&amp;tbnh=79&amp;tbnw=124&amp;prev=/images?q=eyelid&amp;hl=en&amp;um=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google.com/imgres?imgurl=http://farm4.static.flickr.com/3115/2688779538_e3ae5589c4.jpg?v=0&amp;imgrefurl=http://flickr.com/photos/lime_anneberit/2688779538/&amp;usg=__p4tSnmXW2A_te51WERZfBoIdkm0=&amp;h=375&amp;w=500&amp;sz=146&amp;hl=en&amp;start=13&amp;um=1&amp;tbnid=JH2XaWGUiIVbFM:&amp;tbnh=98&amp;tbnw=130&amp;prev=/images?q=rolling+eyes&amp;hl=en&amp;um=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google.com/imgres?imgurl=http://blog.makezine.com/Eye%20Scapes%20-%2001.jpg&amp;imgrefurl=http://blog.makezine.com/archive/2007/12/eyes_eyes_eyes.html&amp;usg=__YCS3WCkS4UXxxBeUujj5m2QHYZk=&amp;h=400&amp;w=402&amp;sz=44&amp;hl=en&amp;start=24&amp;um=1&amp;tbnid=PEAQRrPeE2GNuM:&amp;tbnh=123&amp;tbnw=124&amp;prev=/images?q=eyes&amp;ndsp=20&amp;hl=en&amp;sa=N&amp;start=20&amp;um=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/imgres?imgurl=http://graphics8.nytimes.com/images/2007/08/01/health/adam/9909.jpg&amp;imgrefurl=http://www.nytimes.com/imagepages/2007/08/01/health/adam/9909Cornea.html&amp;usg=__jkWvL_Puk9PUFRh6lJ1VT4Idp7o=&amp;h=320&amp;w=400&amp;sz=39&amp;hl=en&amp;start=11&amp;um=1&amp;tbnid=J_ZoAd4OV8THPM:&amp;tbnh=99&amp;tbnw=124&amp;prev=/images?q=cornea&amp;hl=en&amp;um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m/imgres?imgurl=http://upload.wikimedia.org/wikipedia/commons/9/9e/Iris.eye.225px.jpg&amp;imgrefurl=http://commons.wikimedia.org/wiki/File:Iris.eye.225px.jpg&amp;usg=__4azWqpI2ld1nDnjDK8mfJKrGnnU=&amp;h=225&amp;w=225&amp;sz=11&amp;hl=en&amp;start=2&amp;um=1&amp;tbnid=ZBZMiK0kGpeeLM:&amp;tbnh=108&amp;tbnw=108&amp;prev=/images?q=iris+eye&amp;hl=en&amp;um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com/imgres?imgurl=http://fvcoptometry.com/FVCmain/FVCmainPICS/contact_lens.jpg&amp;imgrefurl=http://fvcoptometry.com/FVCmain/services/contact%20lense.htm&amp;usg=__HRMGHx_vpT-GnH2Ehoh0hAKqQUg=&amp;h=495&amp;w=344&amp;sz=20&amp;hl=en&amp;start=3&amp;um=1&amp;tbnid=KvP8kQ-DLuD2AM:&amp;tbnh=130&amp;tbnw=90&amp;prev=/images?q=contact+lens&amp;hl=en&amp;um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google.com/imgres?imgurl=http://www.powerfulpersuaders.com/wp-content/uploads/2009/02/pupil-dilation.jpg&amp;imgrefurl=http://www.powerfulpersuaders.com/the-little-known-hypnotic-trance-signals-how-to-spot-when-someone-is-in-hypnosis/&amp;usg=__cCZRVQuL9hlUYtmEmCLxPT5eOe0=&amp;h=231&amp;w=350&amp;sz=16&amp;hl=en&amp;start=11&amp;um=1&amp;tbnid=ypi4lT2yPklw9M:&amp;tbnh=79&amp;tbnw=120&amp;prev=/images?q=pupil+eye&amp;hl=en&amp;um=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google.com/imgres?imgurl=http://homepage.ntlworld.com/pshinde/index_nt_files/picture_data/sclera_dot_.jpg&amp;imgrefurl=http://homepage.ntlworld.com/pshinde/index_nt_files/iridology.htm&amp;usg=__ZoF01q7DzLj3gtafH9S7nf8NuJU=&amp;h=235&amp;w=313&amp;sz=8&amp;hl=en&amp;start=6&amp;um=1&amp;tbnid=gdiKhyVNZmhJeM:&amp;tbnh=88&amp;tbnw=117&amp;prev=/images?q=sclera&amp;hl=en&amp;sa=N&amp;um=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google.com/imgres?imgurl=http://www.nlm.nih.gov/medlineplus/ency/images/ency/fullsize/9708.jpg&amp;imgrefurl=http://www.nlm.nih.gov/medlineplus/ency/imagepages/9708.htm&amp;usg=__ZGKttlIA5DbfBHNdF7tw6--3ftk=&amp;h=320&amp;w=400&amp;sz=17&amp;hl=en&amp;start=1&amp;um=1&amp;tbnid=Rav6XdoBk6v3XM:&amp;tbnh=99&amp;tbnw=124&amp;prev=/images?q=optic+nerve&amp;hl=en&amp;um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Human Eye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smtClean="0"/>
              <a:t>Grade Science</a:t>
            </a:r>
            <a:endParaRPr lang="en-US" dirty="0" smtClean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685800"/>
            <a:ext cx="3695700" cy="1527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Eyelid &amp; Eyelashes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Covers &amp; protects the eye </a:t>
            </a:r>
          </a:p>
        </p:txBody>
      </p:sp>
      <p:pic>
        <p:nvPicPr>
          <p:cNvPr id="12292" name="Picture 5" descr="blephariti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1450" y="3052763"/>
            <a:ext cx="3867150" cy="246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Orbital Muscles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Allow eyes to move</a:t>
            </a:r>
          </a:p>
          <a:p>
            <a:pPr eaLnBrk="1" hangingPunct="1"/>
            <a:r>
              <a:rPr lang="en-US" smtClean="0"/>
              <a:t>Humans are the only animal who can “roll” their eyes</a:t>
            </a:r>
          </a:p>
        </p:txBody>
      </p:sp>
      <p:pic>
        <p:nvPicPr>
          <p:cNvPr id="13316" name="Picture 5" descr="2688779538_e3ae5589c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75" y="2962275"/>
            <a:ext cx="3819525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do we see?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44650"/>
            <a:ext cx="8153400" cy="49847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/>
              <a:t>1. Light waves are emitted from a light source.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/>
              <a:t>2. The light waves hit an object. Some of the light is absorbed, and only whatever color is seen is reflected.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/>
              <a:t>3. Light </a:t>
            </a:r>
            <a:r>
              <a:rPr lang="en-US" sz="2400" dirty="0" smtClean="0"/>
              <a:t>enters the eye through the cornea</a:t>
            </a:r>
            <a:r>
              <a:rPr lang="en-US" sz="2400" dirty="0" smtClean="0"/>
              <a:t>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/>
              <a:t>4. Light </a:t>
            </a:r>
            <a:r>
              <a:rPr lang="en-US" sz="2400" dirty="0" smtClean="0"/>
              <a:t>continues through the pupil which is controlled by the iris.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/>
              <a:t>5. Light </a:t>
            </a:r>
            <a:r>
              <a:rPr lang="en-US" sz="2400" dirty="0" smtClean="0"/>
              <a:t>passes through the lens which refracts (bends) the light causing the picture to be upside down.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/>
              <a:t>6. The </a:t>
            </a:r>
            <a:r>
              <a:rPr lang="en-US" sz="2400" dirty="0" smtClean="0"/>
              <a:t>upside down picture </a:t>
            </a:r>
            <a:r>
              <a:rPr lang="en-US" sz="2400" dirty="0" smtClean="0"/>
              <a:t>is received by the rods and cones of the retina.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/>
              <a:t>7. The optic nerve sends signals to the brain, which flips and interprets the images.</a:t>
            </a:r>
            <a:endParaRPr lang="en-US" sz="2400" dirty="0" smtClean="0"/>
          </a:p>
        </p:txBody>
      </p:sp>
      <p:pic>
        <p:nvPicPr>
          <p:cNvPr id="15364" name="Picture 5" descr="Eye%2520Scapes%2520-%25200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457200"/>
            <a:ext cx="11811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/>
          </p:nvPr>
        </p:nvSpPr>
        <p:spPr>
          <a:xfrm>
            <a:off x="457200" y="1903413"/>
            <a:ext cx="8229600" cy="5183187"/>
          </a:xfrm>
        </p:spPr>
        <p:txBody>
          <a:bodyPr lIns="90000" tIns="46800" rIns="90000" bIns="46800" anchor="t"/>
          <a:lstStyle/>
          <a:p>
            <a:pPr marL="341313" indent="-341313" defTabSz="457200" eaLnBrk="1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Most people blink every 2-10 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seconds.Each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 time you blink, you shut your eyes for 0.3 seconds, which means your eyes are closed at least 30 minutes a day just from blinking.</a:t>
            </a:r>
          </a:p>
          <a:p>
            <a:pPr marL="341313" indent="-341313" defTabSz="457200" eaLnBrk="1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Owls can see a mouse moving over 150 feet away with light no brighter than a candle.</a:t>
            </a:r>
          </a:p>
          <a:p>
            <a:pPr marL="341313" indent="-341313" defTabSz="457200" eaLnBrk="1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The reason cat's and dog's (and cow’s) eyes glow at night is because of silver mirrors in the back of their eyes called the 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tapetum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. This makes it easier for them to see at night.</a:t>
            </a:r>
          </a:p>
          <a:p>
            <a:pPr marL="341313" indent="-341313" defTabSz="457200" eaLnBrk="1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An ostrich has eyes that are two inches across. Each eye weighs more than their brain.</a:t>
            </a:r>
          </a:p>
          <a:p>
            <a:pPr marL="341313" indent="-341313" defTabSz="457200" eaLnBrk="1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A chameleon's eyes can look in opposite directions at the same time.</a:t>
            </a:r>
          </a:p>
          <a:p>
            <a:pPr marL="341313" indent="-341313" defTabSz="457200" eaLnBrk="1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A 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newborn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 baby sees the world upside down because it takes some time for the baby's brain to learn to turn the picture right-side up.</a:t>
            </a:r>
          </a:p>
          <a:p>
            <a:pPr marL="341313" indent="-341313" defTabSz="457200" eaLnBrk="1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One in every twelve males is </a:t>
            </a:r>
            <a:r>
              <a:rPr lang="en-GB" sz="2000" dirty="0" err="1" smtClean="0">
                <a:solidFill>
                  <a:schemeClr val="tx1"/>
                </a:solidFill>
                <a:latin typeface="Arial" charset="0"/>
              </a:rPr>
              <a:t>color</a:t>
            </a:r>
            <a:r>
              <a:rPr lang="en-GB" sz="2000" dirty="0" smtClean="0">
                <a:solidFill>
                  <a:schemeClr val="tx1"/>
                </a:solidFill>
                <a:latin typeface="Arial" charset="0"/>
              </a:rPr>
              <a:t> blind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 idx="1"/>
          </p:nvPr>
        </p:nvSpPr>
        <p:spPr>
          <a:xfrm>
            <a:off x="533400" y="473075"/>
            <a:ext cx="8154988" cy="1144588"/>
          </a:xfrm>
        </p:spPr>
        <p:txBody>
          <a:bodyPr lIns="90000" tIns="46800" rIns="90000" bIns="46800" anchor="ctr"/>
          <a:lstStyle/>
          <a:p>
            <a:pPr marL="0" indent="0" defTabSz="457200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4400" smtClean="0">
                <a:solidFill>
                  <a:schemeClr val="tx2"/>
                </a:solidFill>
                <a:latin typeface="Times New Roman" pitchFamily="18" charset="0"/>
              </a:rPr>
              <a:t>Eye Fun Facts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533400"/>
            <a:ext cx="1374775" cy="1031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uiExpan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Parts of the Eye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00" name="Picture 4" descr="ey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828800"/>
            <a:ext cx="7772400" cy="415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33400" y="5486400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09600" y="5486400"/>
            <a:ext cx="1828800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Eye Socket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609600" y="4724400"/>
            <a:ext cx="1143000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Pupil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609600" y="3810000"/>
            <a:ext cx="1295400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Cornea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609600" y="3200400"/>
            <a:ext cx="838200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Iris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04800" y="2438400"/>
            <a:ext cx="1828800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Eyelashes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04800" y="1752600"/>
            <a:ext cx="1828800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Eyelid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6858000" y="1828800"/>
            <a:ext cx="1828800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Sclera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7391400" y="2819400"/>
            <a:ext cx="1371600" cy="100488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Orbital </a:t>
            </a:r>
          </a:p>
          <a:p>
            <a:pPr>
              <a:spcBef>
                <a:spcPct val="50000"/>
              </a:spcBef>
            </a:pPr>
            <a:r>
              <a:rPr lang="en-US" sz="2400"/>
              <a:t>Muscles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7543800" y="4267200"/>
            <a:ext cx="1066800" cy="8223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Optic Nerve</a:t>
            </a:r>
          </a:p>
        </p:txBody>
      </p:sp>
      <p:sp>
        <p:nvSpPr>
          <p:cNvPr id="4111" name="Oval 15"/>
          <p:cNvSpPr>
            <a:spLocks noChangeArrowheads="1"/>
          </p:cNvSpPr>
          <p:nvPr/>
        </p:nvSpPr>
        <p:spPr bwMode="auto">
          <a:xfrm>
            <a:off x="3505200" y="2971800"/>
            <a:ext cx="228600" cy="15240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V="1">
            <a:off x="3657600" y="1447800"/>
            <a:ext cx="1143000" cy="1828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4572000" y="1219200"/>
            <a:ext cx="914400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Lens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animBg="1"/>
      <p:bldP spid="16391" grpId="0" animBg="1"/>
      <p:bldP spid="16392" grpId="0" animBg="1"/>
      <p:bldP spid="16393" grpId="0" animBg="1"/>
      <p:bldP spid="16394" grpId="0" animBg="1"/>
      <p:bldP spid="16395" grpId="0" animBg="1"/>
      <p:bldP spid="16396" grpId="0" animBg="1"/>
      <p:bldP spid="16397" grpId="0" animBg="1"/>
      <p:bldP spid="16398" grpId="0" animBg="1"/>
      <p:bldP spid="16401" grpId="0" animBg="1"/>
      <p:bldP spid="1640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Cornea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Clear covering over the eye</a:t>
            </a:r>
          </a:p>
        </p:txBody>
      </p:sp>
      <p:pic>
        <p:nvPicPr>
          <p:cNvPr id="5124" name="Picture 5" descr="990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514600"/>
            <a:ext cx="3486150" cy="278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Iris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Circular band that controls how much light enters the eye</a:t>
            </a:r>
          </a:p>
          <a:p>
            <a:pPr eaLnBrk="1" hangingPunct="1"/>
            <a:r>
              <a:rPr lang="en-US" smtClean="0"/>
              <a:t>Gives eyes their color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Examine your partner’s eyes with the lights off and then with the lights on. </a:t>
            </a:r>
          </a:p>
          <a:p>
            <a:pPr eaLnBrk="1" hangingPunct="1"/>
            <a:r>
              <a:rPr lang="en-US" smtClean="0"/>
              <a:t>What do you notice?</a:t>
            </a:r>
          </a:p>
        </p:txBody>
      </p:sp>
      <p:pic>
        <p:nvPicPr>
          <p:cNvPr id="6148" name="Picture 5" descr="Iri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457200"/>
            <a:ext cx="10287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Tissue that bends (refracts) light passing through and helps focus an image</a:t>
            </a:r>
          </a:p>
        </p:txBody>
      </p:sp>
      <p:pic>
        <p:nvPicPr>
          <p:cNvPr id="7172" name="Picture 5" descr="contact_len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2971800"/>
            <a:ext cx="1958975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Pupil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Hole in the center of the eye which allows light to pass through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Why do optometrist dilate your eyes?</a:t>
            </a:r>
          </a:p>
        </p:txBody>
      </p:sp>
      <p:pic>
        <p:nvPicPr>
          <p:cNvPr id="8196" name="Picture 5" descr="pupil-dilati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500" y="3052763"/>
            <a:ext cx="3162300" cy="208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Sclera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White part of the eye</a:t>
            </a:r>
          </a:p>
          <a:p>
            <a:pPr eaLnBrk="1" hangingPunct="1"/>
            <a:r>
              <a:rPr lang="en-US" smtClean="0"/>
              <a:t>Protects the eye</a:t>
            </a:r>
          </a:p>
        </p:txBody>
      </p:sp>
      <p:pic>
        <p:nvPicPr>
          <p:cNvPr id="9220" name="Picture 7" descr="sclera_dot_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895600"/>
            <a:ext cx="3681413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Retina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Layer of tissue on the back of the eye that has cone and rod cells which gather information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Rods: allow us to see black, white, &amp; shades of grey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Cones: allow us to see red, blue, and green colors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They work together so we can see many shades of colors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Optic Nerve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Nerve that connects the eye to the brain</a:t>
            </a:r>
          </a:p>
        </p:txBody>
      </p:sp>
      <p:pic>
        <p:nvPicPr>
          <p:cNvPr id="11268" name="Picture 5" descr="970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2514600"/>
            <a:ext cx="4267200" cy="340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theme/theme1.xml><?xml version="1.0" encoding="utf-8"?>
<a:theme xmlns:a="http://schemas.openxmlformats.org/drawingml/2006/main" name="Refined">
  <a:themeElements>
    <a:clrScheme name="Refined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Refine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Refined</Template>
  <TotalTime>1417</TotalTime>
  <Words>484</Words>
  <Application>Microsoft Office PowerPoint</Application>
  <PresentationFormat>On-screen Show (4:3)</PresentationFormat>
  <Paragraphs>64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Wingdings</vt:lpstr>
      <vt:lpstr>Refined</vt:lpstr>
      <vt:lpstr>The Human Eye</vt:lpstr>
      <vt:lpstr>Parts of the Eye</vt:lpstr>
      <vt:lpstr>Cornea</vt:lpstr>
      <vt:lpstr>Iris</vt:lpstr>
      <vt:lpstr>Lens</vt:lpstr>
      <vt:lpstr>Pupil</vt:lpstr>
      <vt:lpstr>Sclera</vt:lpstr>
      <vt:lpstr>Retina</vt:lpstr>
      <vt:lpstr>Optic Nerve</vt:lpstr>
      <vt:lpstr>Eyelid &amp; Eyelashes</vt:lpstr>
      <vt:lpstr>Orbital Muscles</vt:lpstr>
      <vt:lpstr>How do we see?</vt:lpstr>
      <vt:lpstr>Eye Fun Facts</vt:lpstr>
    </vt:vector>
  </TitlesOfParts>
  <Company>WCPSS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Human Eye</dc:title>
  <dc:creator>WCPSS</dc:creator>
  <cp:lastModifiedBy>Jennifer George</cp:lastModifiedBy>
  <cp:revision>24</cp:revision>
  <dcterms:created xsi:type="dcterms:W3CDTF">2009-12-15T13:45:06Z</dcterms:created>
  <dcterms:modified xsi:type="dcterms:W3CDTF">2017-04-04T11:27:32Z</dcterms:modified>
</cp:coreProperties>
</file>