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82" r:id="rId3"/>
    <p:sldId id="257" r:id="rId4"/>
    <p:sldId id="258" r:id="rId5"/>
    <p:sldId id="259" r:id="rId6"/>
    <p:sldId id="262" r:id="rId7"/>
    <p:sldId id="264" r:id="rId8"/>
    <p:sldId id="263" r:id="rId9"/>
    <p:sldId id="265" r:id="rId10"/>
    <p:sldId id="260" r:id="rId11"/>
    <p:sldId id="261" r:id="rId12"/>
    <p:sldId id="266" r:id="rId13"/>
    <p:sldId id="268" r:id="rId14"/>
    <p:sldId id="269" r:id="rId15"/>
    <p:sldId id="270" r:id="rId16"/>
    <p:sldId id="275" r:id="rId17"/>
    <p:sldId id="276" r:id="rId18"/>
    <p:sldId id="274" r:id="rId19"/>
    <p:sldId id="271" r:id="rId20"/>
    <p:sldId id="272" r:id="rId21"/>
    <p:sldId id="273" r:id="rId22"/>
    <p:sldId id="277" r:id="rId23"/>
    <p:sldId id="283" r:id="rId24"/>
    <p:sldId id="284" r:id="rId25"/>
    <p:sldId id="278" r:id="rId26"/>
    <p:sldId id="285" r:id="rId27"/>
    <p:sldId id="286" r:id="rId28"/>
    <p:sldId id="287" r:id="rId29"/>
    <p:sldId id="279" r:id="rId30"/>
    <p:sldId id="280" r:id="rId31"/>
    <p:sldId id="281" r:id="rId32"/>
    <p:sldId id="288" r:id="rId33"/>
    <p:sldId id="289" r:id="rId34"/>
    <p:sldId id="292" r:id="rId35"/>
    <p:sldId id="291" r:id="rId3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51E5E-990E-4700-BFDC-C432DE9533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E71E7-46BF-4FEF-A4D0-D158CF9D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63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ED4352-2AB4-4FD7-A67E-73CA4B9AB617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93B0FE-A797-4029-8767-1206F9272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89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4211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982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0777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646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2480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8197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buSzPct val="250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fld id="{00000000-1234-1234-1234-123412341234}" type="slidenum"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>
                <a:spcBef>
                  <a:spcPts val="0"/>
                </a:spcBef>
                <a:buSzPct val="25000"/>
              </a:pPr>
              <a:t>32</a:t>
            </a:fld>
            <a:endParaRPr lang="en-US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9784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590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C8ED3-94F8-42B3-92AC-B6859D5304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83482-C70C-45C6-AB91-A32357AF1E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8CFBB-ED85-4572-9068-53CDA65EEB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C83E601-DFBA-41AA-8C57-7F9859132E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562B35-92D9-427F-A270-5A063A6528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5061B-94D8-4C88-81E3-151EBA2B3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309E2-9D27-4CAD-A8B3-008EDB8F50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A89E1-3A34-4852-B9B1-0CE421ED56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878B1-7397-409D-B2CB-81E6BD089D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DCD09-1FD1-4B9E-B85B-314509CD4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5676F-D5CE-4159-93A7-3D913A37EF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E33CA-20E1-416C-A657-7D554C5E76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D4A8E-3BBC-4302-B314-BF0F8AFFB8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63DB88-517C-4EB5-B25A-9B69165D48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 advClick="0" advTm="20000"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nila.esu6.org/jpolak/picture$166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tap.org/demo/biology_files/lesson6/kep26.jpg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latin typeface="Tahoma" pitchFamily="34" charset="0"/>
              </a:rPr>
              <a:t>Energy Flow Through an Ecosystem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Food Chains, Food Webs, Energy Pyramids</a:t>
            </a: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4038600"/>
            <a:ext cx="7924800" cy="1984375"/>
          </a:xfrm>
        </p:spPr>
        <p:txBody>
          <a:bodyPr/>
          <a:lstStyle/>
          <a:p>
            <a:r>
              <a:rPr lang="en-US" sz="4000" dirty="0" smtClean="0">
                <a:solidFill>
                  <a:srgbClr val="000066"/>
                </a:solidFill>
              </a:rPr>
              <a:t>3. Organisms </a:t>
            </a:r>
            <a:r>
              <a:rPr lang="en-US" sz="4000" dirty="0">
                <a:solidFill>
                  <a:srgbClr val="000066"/>
                </a:solidFill>
              </a:rPr>
              <a:t>that cannot make their own energy are called </a:t>
            </a:r>
            <a:r>
              <a:rPr lang="en-US" sz="4000" b="1" u="sng" dirty="0">
                <a:solidFill>
                  <a:srgbClr val="000066"/>
                </a:solidFill>
              </a:rPr>
              <a:t>CONSUMERS</a:t>
            </a:r>
            <a:r>
              <a:rPr lang="en-US" sz="4000" b="1" dirty="0">
                <a:solidFill>
                  <a:srgbClr val="000066"/>
                </a:solidFill>
              </a:rPr>
              <a:t>.</a:t>
            </a:r>
          </a:p>
        </p:txBody>
      </p:sp>
      <p:pic>
        <p:nvPicPr>
          <p:cNvPr id="8199" name="Picture 7" descr="j02939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1784350" cy="1814513"/>
          </a:xfrm>
          <a:prstGeom prst="rect">
            <a:avLst/>
          </a:prstGeom>
          <a:noFill/>
        </p:spPr>
      </p:pic>
      <p:pic>
        <p:nvPicPr>
          <p:cNvPr id="8200" name="Picture 8" descr="j02345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81000"/>
            <a:ext cx="1905000" cy="1495425"/>
          </a:xfrm>
          <a:prstGeom prst="rect">
            <a:avLst/>
          </a:prstGeom>
          <a:noFill/>
        </p:spPr>
      </p:pic>
      <p:pic>
        <p:nvPicPr>
          <p:cNvPr id="8201" name="Picture 9" descr="j028757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752600"/>
            <a:ext cx="2695575" cy="139858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2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66"/>
                </a:solidFill>
              </a:rPr>
              <a:t>3. Consumers </a:t>
            </a:r>
            <a:r>
              <a:rPr lang="en-US" sz="4000" dirty="0">
                <a:solidFill>
                  <a:srgbClr val="000066"/>
                </a:solidFill>
              </a:rPr>
              <a:t>that eat producers to get energy:</a:t>
            </a:r>
          </a:p>
        </p:txBody>
      </p:sp>
      <p:sp>
        <p:nvSpPr>
          <p:cNvPr id="10263" name="Rectangle 2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09800"/>
            <a:ext cx="4038600" cy="3916363"/>
          </a:xfrm>
        </p:spPr>
        <p:txBody>
          <a:bodyPr/>
          <a:lstStyle/>
          <a:p>
            <a:r>
              <a:rPr lang="en-US" dirty="0"/>
              <a:t>Are </a:t>
            </a:r>
            <a:r>
              <a:rPr lang="en-US" u="sng" dirty="0"/>
              <a:t>first order</a:t>
            </a:r>
            <a:r>
              <a:rPr lang="en-US" dirty="0"/>
              <a:t> or </a:t>
            </a:r>
            <a:r>
              <a:rPr lang="en-US" u="sng" dirty="0"/>
              <a:t>primary</a:t>
            </a:r>
            <a:r>
              <a:rPr lang="en-US" dirty="0"/>
              <a:t> consumers</a:t>
            </a:r>
          </a:p>
          <a:p>
            <a:r>
              <a:rPr lang="en-US" dirty="0"/>
              <a:t>Are </a:t>
            </a:r>
            <a:r>
              <a:rPr lang="en-US" u="sng" dirty="0"/>
              <a:t>herbivores</a:t>
            </a:r>
            <a:r>
              <a:rPr lang="en-US" dirty="0"/>
              <a:t> (plant-eaters)</a:t>
            </a:r>
            <a:endParaRPr lang="en-US" u="sng" dirty="0"/>
          </a:p>
        </p:txBody>
      </p:sp>
      <p:pic>
        <p:nvPicPr>
          <p:cNvPr id="10257" name="Picture 17" descr="2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715000" y="3733800"/>
            <a:ext cx="2743200" cy="2511425"/>
          </a:xfrm>
          <a:noFill/>
          <a:ln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848600" cy="2457450"/>
          </a:xfrm>
        </p:spPr>
        <p:txBody>
          <a:bodyPr/>
          <a:lstStyle/>
          <a:p>
            <a:r>
              <a:rPr lang="en-US" sz="4000"/>
              <a:t>Most of the energy the primary consumer gets from the producer is used by the consumer.</a:t>
            </a:r>
          </a:p>
        </p:txBody>
      </p:sp>
      <p:pic>
        <p:nvPicPr>
          <p:cNvPr id="19464" name="Picture 8" descr="crow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733800"/>
            <a:ext cx="2149475" cy="21717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Some of the energy moves into the atmosphere as heat.</a:t>
            </a:r>
          </a:p>
        </p:txBody>
      </p:sp>
      <p:pic>
        <p:nvPicPr>
          <p:cNvPr id="30729" name="Picture 9" descr="j02938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191000"/>
            <a:ext cx="2090738" cy="193516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924800" cy="5334000"/>
          </a:xfrm>
        </p:spPr>
        <p:txBody>
          <a:bodyPr/>
          <a:lstStyle/>
          <a:p>
            <a:r>
              <a:rPr lang="en-US"/>
              <a:t>Some energy in the primary consumer is not lost to the atmosphere or used by the consumer itself.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This energy is available for another consumer.</a:t>
            </a: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4. A </a:t>
            </a:r>
            <a:r>
              <a:rPr lang="en-US" sz="4000" dirty="0"/>
              <a:t>consumer that eats another consumer for energy: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577145" y="1855788"/>
            <a:ext cx="6109655" cy="4270375"/>
          </a:xfrm>
        </p:spPr>
        <p:txBody>
          <a:bodyPr/>
          <a:lstStyle/>
          <a:p>
            <a:r>
              <a:rPr lang="en-US" sz="2800" dirty="0"/>
              <a:t>Is called a </a:t>
            </a:r>
            <a:r>
              <a:rPr lang="en-US" sz="2800" u="sng" dirty="0"/>
              <a:t>secondary</a:t>
            </a:r>
            <a:r>
              <a:rPr lang="en-US" sz="2800" dirty="0"/>
              <a:t> or second order consumer</a:t>
            </a:r>
          </a:p>
          <a:p>
            <a:r>
              <a:rPr lang="en-US" sz="2800" dirty="0"/>
              <a:t>May be a </a:t>
            </a:r>
            <a:r>
              <a:rPr lang="en-US" sz="2800" u="sng" dirty="0" smtClean="0"/>
              <a:t>carnivore- </a:t>
            </a:r>
            <a:r>
              <a:rPr lang="en-US" sz="2800" dirty="0" smtClean="0"/>
              <a:t>eats only animals  </a:t>
            </a:r>
            <a:r>
              <a:rPr lang="en-US" sz="2800" dirty="0"/>
              <a:t>or a </a:t>
            </a:r>
            <a:r>
              <a:rPr lang="en-US" sz="2800" u="sng" dirty="0" smtClean="0"/>
              <a:t>herbivore</a:t>
            </a:r>
            <a:r>
              <a:rPr lang="en-US" sz="2800" dirty="0" smtClean="0"/>
              <a:t>- eats only plants or an </a:t>
            </a:r>
            <a:r>
              <a:rPr lang="en-US" sz="2800" u="sng" dirty="0" smtClean="0"/>
              <a:t>omnivore</a:t>
            </a:r>
            <a:r>
              <a:rPr lang="en-US" sz="2800" dirty="0" smtClean="0"/>
              <a:t>- eats both plants and animals</a:t>
            </a:r>
            <a:endParaRPr lang="en-US" sz="2800" dirty="0"/>
          </a:p>
          <a:p>
            <a:r>
              <a:rPr lang="en-US" sz="2800" dirty="0"/>
              <a:t>May be a </a:t>
            </a:r>
            <a:r>
              <a:rPr lang="en-US" sz="2800" dirty="0" smtClean="0"/>
              <a:t>predator- the hunter</a:t>
            </a:r>
            <a:endParaRPr lang="en-US" sz="2800" dirty="0"/>
          </a:p>
          <a:p>
            <a:r>
              <a:rPr lang="en-US" sz="2800" dirty="0"/>
              <a:t>May be a </a:t>
            </a:r>
            <a:r>
              <a:rPr lang="en-US" sz="2800" dirty="0" smtClean="0"/>
              <a:t>scavenger- eats dead animals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36879" name="Picture 15" descr="lion_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57200" y="1855788"/>
            <a:ext cx="2119945" cy="2106612"/>
          </a:xfrm>
          <a:noFill/>
          <a:ln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Most of the energy the secondary consumer gets from the primary consumer is used by the secondary consumer.</a:t>
            </a:r>
          </a:p>
        </p:txBody>
      </p:sp>
      <p:pic>
        <p:nvPicPr>
          <p:cNvPr id="48133" name="Picture 5" descr="as3270t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343400"/>
            <a:ext cx="762000" cy="14382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6781800" cy="3067050"/>
          </a:xfrm>
        </p:spPr>
        <p:txBody>
          <a:bodyPr/>
          <a:lstStyle/>
          <a:p>
            <a:r>
              <a:rPr lang="en-US"/>
              <a:t>Some of the energy is lost as heat, but some energy is stored and can passed on to another consumer.</a:t>
            </a:r>
          </a:p>
        </p:txBody>
      </p:sp>
      <p:pic>
        <p:nvPicPr>
          <p:cNvPr id="50183" name="Picture 7" descr="MCj013715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505200"/>
            <a:ext cx="2520950" cy="27432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66"/>
                </a:solidFill>
              </a:rPr>
              <a:t>5. A </a:t>
            </a:r>
            <a:r>
              <a:rPr lang="en-US" sz="4000" dirty="0">
                <a:solidFill>
                  <a:srgbClr val="000066"/>
                </a:solidFill>
              </a:rPr>
              <a:t>consumer that eats a consumer that already ate a consumer: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0"/>
            <a:ext cx="4038600" cy="3840163"/>
          </a:xfrm>
        </p:spPr>
        <p:txBody>
          <a:bodyPr/>
          <a:lstStyle/>
          <a:p>
            <a:r>
              <a:rPr lang="en-US" sz="2800" dirty="0"/>
              <a:t>Is called a </a:t>
            </a:r>
            <a:r>
              <a:rPr lang="en-US" sz="2800" u="sng" dirty="0"/>
              <a:t>third order</a:t>
            </a:r>
            <a:r>
              <a:rPr lang="en-US" sz="2800" dirty="0"/>
              <a:t> or </a:t>
            </a:r>
            <a:r>
              <a:rPr lang="en-US" sz="2800" u="sng" dirty="0"/>
              <a:t>tertiary </a:t>
            </a:r>
            <a:r>
              <a:rPr lang="en-US" sz="2800" dirty="0"/>
              <a:t>consumer</a:t>
            </a:r>
          </a:p>
          <a:p>
            <a:r>
              <a:rPr lang="en-US" sz="2800" dirty="0"/>
              <a:t>May be a carnivore  or a herbivore </a:t>
            </a:r>
          </a:p>
          <a:p>
            <a:r>
              <a:rPr lang="en-US" sz="2800" dirty="0"/>
              <a:t>May be a predator</a:t>
            </a:r>
          </a:p>
          <a:p>
            <a:r>
              <a:rPr lang="en-US" sz="2800" dirty="0"/>
              <a:t>May be a scavenger</a:t>
            </a:r>
          </a:p>
          <a:p>
            <a:pPr>
              <a:buFontTx/>
              <a:buNone/>
            </a:pPr>
            <a:endParaRPr lang="en-US" sz="2800" dirty="0"/>
          </a:p>
          <a:p>
            <a:endParaRPr lang="en-US" sz="2800" dirty="0"/>
          </a:p>
        </p:txBody>
      </p:sp>
      <p:pic>
        <p:nvPicPr>
          <p:cNvPr id="46087" name="Picture 7" descr="clip_bullfrog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648200" y="1843088"/>
            <a:ext cx="4038600" cy="4038600"/>
          </a:xfrm>
          <a:noFill/>
          <a:ln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Consumers that eat producers &amp; other consumers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981200"/>
            <a:ext cx="4038600" cy="4525963"/>
          </a:xfrm>
        </p:spPr>
        <p:txBody>
          <a:bodyPr/>
          <a:lstStyle/>
          <a:p>
            <a:r>
              <a:rPr lang="en-US" sz="2800"/>
              <a:t>Are called </a:t>
            </a:r>
            <a:r>
              <a:rPr lang="en-US" sz="2800" u="sng"/>
              <a:t>omnivores</a:t>
            </a:r>
          </a:p>
          <a:p>
            <a:r>
              <a:rPr lang="en-US" sz="2800"/>
              <a:t>Omnivores eat plants and animals</a:t>
            </a:r>
          </a:p>
        </p:txBody>
      </p:sp>
      <p:pic>
        <p:nvPicPr>
          <p:cNvPr id="38919" name="Picture 7" descr="whale_&amp;_cor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57200" y="1752600"/>
            <a:ext cx="4038600" cy="4219575"/>
          </a:xfrm>
          <a:noFill/>
          <a:ln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Needs of All Living Things: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1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1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1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1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Space (habitat)</a:t>
            </a:r>
          </a:p>
        </p:txBody>
      </p:sp>
    </p:spTree>
    <p:extLst>
      <p:ext uri="{BB962C8B-B14F-4D97-AF65-F5344CB8AC3E}">
        <p14:creationId xmlns:p14="http://schemas.microsoft.com/office/powerpoint/2010/main" val="1202242817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/>
          <a:lstStyle/>
          <a:p>
            <a:r>
              <a:rPr lang="en-US" sz="4000" dirty="0" smtClean="0"/>
              <a:t>6. Consumers </a:t>
            </a:r>
            <a:r>
              <a:rPr lang="en-US" sz="4000" dirty="0"/>
              <a:t>that hunt &amp; kill other consumers are called </a:t>
            </a:r>
            <a:r>
              <a:rPr lang="en-US" sz="4000" u="sng" dirty="0"/>
              <a:t>predators.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The </a:t>
            </a:r>
            <a:r>
              <a:rPr lang="en-US" sz="4000" dirty="0"/>
              <a:t>animals that are hunted &amp; killed are called </a:t>
            </a:r>
            <a:r>
              <a:rPr lang="en-US" sz="4000" u="sng" dirty="0"/>
              <a:t>prey</a:t>
            </a:r>
            <a:r>
              <a:rPr lang="en-US" sz="4000" dirty="0"/>
              <a:t>.</a:t>
            </a:r>
          </a:p>
        </p:txBody>
      </p:sp>
      <p:pic>
        <p:nvPicPr>
          <p:cNvPr id="40971" name="Picture 11" descr="chsharkan2_e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19500" y="3476625"/>
            <a:ext cx="1905000" cy="771525"/>
          </a:xfrm>
          <a:noFill/>
          <a:ln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657600"/>
            <a:ext cx="8458200" cy="2667000"/>
          </a:xfrm>
        </p:spPr>
        <p:txBody>
          <a:bodyPr/>
          <a:lstStyle/>
          <a:p>
            <a:r>
              <a:rPr lang="en-US" dirty="0" smtClean="0"/>
              <a:t>7. Consumers </a:t>
            </a:r>
            <a:r>
              <a:rPr lang="en-US" dirty="0"/>
              <a:t>that eat other consumers that have already died are called </a:t>
            </a:r>
            <a:r>
              <a:rPr lang="en-US" u="sng" dirty="0"/>
              <a:t>scavengers.</a:t>
            </a:r>
          </a:p>
        </p:txBody>
      </p:sp>
      <p:pic>
        <p:nvPicPr>
          <p:cNvPr id="44038" name="Picture 6" descr="vulture3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914400"/>
            <a:ext cx="1990725" cy="1990725"/>
          </a:xfrm>
          <a:noFill/>
          <a:ln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7924800" cy="3146425"/>
          </a:xfrm>
        </p:spPr>
        <p:txBody>
          <a:bodyPr/>
          <a:lstStyle/>
          <a:p>
            <a:r>
              <a:rPr lang="en-US" sz="4000" dirty="0" smtClean="0"/>
              <a:t>8. The </a:t>
            </a:r>
            <a:r>
              <a:rPr lang="en-US" sz="4000" dirty="0"/>
              <a:t>transfer of energy from </a:t>
            </a:r>
            <a:r>
              <a:rPr lang="en-US" sz="4000" u="sng" dirty="0"/>
              <a:t>sun </a:t>
            </a:r>
            <a:r>
              <a:rPr lang="en-US" sz="4000" dirty="0"/>
              <a:t>to </a:t>
            </a:r>
            <a:r>
              <a:rPr lang="en-US" sz="4000" u="sng" dirty="0"/>
              <a:t>producer</a:t>
            </a:r>
            <a:r>
              <a:rPr lang="en-US" sz="4000" dirty="0"/>
              <a:t> to </a:t>
            </a:r>
            <a:r>
              <a:rPr lang="en-US" sz="4000" u="sng" dirty="0"/>
              <a:t>primary</a:t>
            </a:r>
            <a:r>
              <a:rPr lang="en-US" sz="4000" dirty="0"/>
              <a:t> consumer to </a:t>
            </a:r>
            <a:r>
              <a:rPr lang="en-US" sz="4000" u="sng" dirty="0"/>
              <a:t>secondary</a:t>
            </a:r>
            <a:r>
              <a:rPr lang="en-US" sz="4000" dirty="0"/>
              <a:t> consumer to </a:t>
            </a:r>
            <a:r>
              <a:rPr lang="en-US" sz="4000" u="sng" dirty="0"/>
              <a:t>tertiary</a:t>
            </a:r>
            <a:r>
              <a:rPr lang="en-US" sz="4000" dirty="0"/>
              <a:t> consumer can be shown in a </a:t>
            </a:r>
            <a:r>
              <a:rPr lang="en-US" sz="4000" b="1" dirty="0"/>
              <a:t>FOOD CHAIN</a:t>
            </a:r>
            <a:r>
              <a:rPr lang="en-US" sz="4000" dirty="0"/>
              <a:t>.</a:t>
            </a:r>
          </a:p>
        </p:txBody>
      </p:sp>
      <p:pic>
        <p:nvPicPr>
          <p:cNvPr id="52230" name="Picture 6" descr="MCj023217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1676400" cy="1674813"/>
          </a:xfrm>
          <a:prstGeom prst="rect">
            <a:avLst/>
          </a:prstGeom>
          <a:noFill/>
        </p:spPr>
      </p:pic>
      <p:pic>
        <p:nvPicPr>
          <p:cNvPr id="52231" name="Picture 7" descr="MCj019328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876800"/>
            <a:ext cx="2106613" cy="1644650"/>
          </a:xfrm>
          <a:prstGeom prst="rect">
            <a:avLst/>
          </a:prstGeom>
          <a:noFill/>
        </p:spPr>
      </p:pic>
      <p:pic>
        <p:nvPicPr>
          <p:cNvPr id="52233" name="Picture 9" descr="MCBD00059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562600"/>
            <a:ext cx="1206500" cy="819150"/>
          </a:xfrm>
          <a:prstGeom prst="rect">
            <a:avLst/>
          </a:prstGeom>
          <a:noFill/>
        </p:spPr>
      </p:pic>
      <p:pic>
        <p:nvPicPr>
          <p:cNvPr id="52235" name="Picture 11" descr="MCAN02421_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5257800"/>
            <a:ext cx="1363663" cy="1190625"/>
          </a:xfrm>
          <a:prstGeom prst="rect">
            <a:avLst/>
          </a:prstGeom>
          <a:noFill/>
        </p:spPr>
      </p:pic>
      <p:pic>
        <p:nvPicPr>
          <p:cNvPr id="52236" name="Picture 12" descr="MCAN02370_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3429000"/>
            <a:ext cx="1676400" cy="1546225"/>
          </a:xfrm>
          <a:prstGeom prst="rect">
            <a:avLst/>
          </a:prstGeom>
          <a:noFill/>
        </p:spPr>
      </p:pic>
      <p:sp>
        <p:nvSpPr>
          <p:cNvPr id="52237" name="AutoShape 13"/>
          <p:cNvSpPr>
            <a:spLocks noChangeArrowheads="1"/>
          </p:cNvSpPr>
          <p:nvPr/>
        </p:nvSpPr>
        <p:spPr bwMode="auto">
          <a:xfrm rot="4003129">
            <a:off x="914400" y="4343400"/>
            <a:ext cx="762000" cy="304800"/>
          </a:xfrm>
          <a:prstGeom prst="notched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AutoShape 14"/>
          <p:cNvSpPr>
            <a:spLocks noChangeArrowheads="1"/>
          </p:cNvSpPr>
          <p:nvPr/>
        </p:nvSpPr>
        <p:spPr bwMode="auto">
          <a:xfrm rot="2041161">
            <a:off x="2590800" y="5410200"/>
            <a:ext cx="762000" cy="304800"/>
          </a:xfrm>
          <a:prstGeom prst="notched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AutoShape 15"/>
          <p:cNvSpPr>
            <a:spLocks noChangeArrowheads="1"/>
          </p:cNvSpPr>
          <p:nvPr/>
        </p:nvSpPr>
        <p:spPr bwMode="auto">
          <a:xfrm rot="-387472">
            <a:off x="4800600" y="5867400"/>
            <a:ext cx="762000" cy="304800"/>
          </a:xfrm>
          <a:prstGeom prst="notched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AutoShape 16"/>
          <p:cNvSpPr>
            <a:spLocks noChangeArrowheads="1"/>
          </p:cNvSpPr>
          <p:nvPr/>
        </p:nvSpPr>
        <p:spPr bwMode="auto">
          <a:xfrm rot="-2568486">
            <a:off x="7162800" y="5257800"/>
            <a:ext cx="762000" cy="304800"/>
          </a:xfrm>
          <a:prstGeom prst="notched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Shape 114"/>
          <p:cNvGrpSpPr/>
          <p:nvPr/>
        </p:nvGrpSpPr>
        <p:grpSpPr>
          <a:xfrm>
            <a:off x="1098950" y="152573"/>
            <a:ext cx="6946097" cy="6705253"/>
            <a:chOff x="641750" y="173"/>
            <a:chExt cx="6946097" cy="6705253"/>
          </a:xfrm>
        </p:grpSpPr>
        <p:sp>
          <p:nvSpPr>
            <p:cNvPr id="115" name="Shape 115"/>
            <p:cNvSpPr/>
            <p:nvPr/>
          </p:nvSpPr>
          <p:spPr>
            <a:xfrm>
              <a:off x="3102173" y="173"/>
              <a:ext cx="2025253" cy="2025253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 txBox="1"/>
            <p:nvPr/>
          </p:nvSpPr>
          <p:spPr>
            <a:xfrm>
              <a:off x="3102173" y="173"/>
              <a:ext cx="2025253" cy="2025253"/>
            </a:xfrm>
            <a:prstGeom prst="rect">
              <a:avLst/>
            </a:prstGeom>
            <a:noFill/>
            <a:ln>
              <a:noFill/>
            </a:ln>
          </p:spPr>
          <p:txBody>
            <a:bodyPr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Producer</a:t>
              </a:r>
            </a:p>
          </p:txBody>
        </p:sp>
        <p:sp>
          <p:nvSpPr>
            <p:cNvPr id="117" name="Shape 117"/>
            <p:cNvSpPr/>
            <p:nvPr/>
          </p:nvSpPr>
          <p:spPr>
            <a:xfrm rot="2160000">
              <a:off x="5063442" y="1555881"/>
              <a:ext cx="538477" cy="68352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 txBox="1"/>
            <p:nvPr/>
          </p:nvSpPr>
          <p:spPr>
            <a:xfrm rot="4320000">
              <a:off x="5063441" y="1555880"/>
              <a:ext cx="538477" cy="6835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Shape 119"/>
            <p:cNvSpPr/>
            <p:nvPr/>
          </p:nvSpPr>
          <p:spPr>
            <a:xfrm>
              <a:off x="5562594" y="1787774"/>
              <a:ext cx="2025253" cy="2025253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" name="Shape 120"/>
            <p:cNvSpPr txBox="1"/>
            <p:nvPr/>
          </p:nvSpPr>
          <p:spPr>
            <a:xfrm>
              <a:off x="5562594" y="1787774"/>
              <a:ext cx="2025253" cy="2025253"/>
            </a:xfrm>
            <a:prstGeom prst="rect">
              <a:avLst/>
            </a:prstGeom>
            <a:noFill/>
            <a:ln>
              <a:noFill/>
            </a:ln>
          </p:spPr>
          <p:txBody>
            <a:bodyPr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r>
                <a:rPr lang="en-US" sz="2100" b="0" i="0" u="none" strike="noStrike" cap="none" baseline="30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st</a:t>
              </a:r>
              <a:r>
                <a:rPr lang="en-US" sz="2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Level Consumer</a:t>
              </a:r>
            </a:p>
          </p:txBody>
        </p:sp>
        <p:sp>
          <p:nvSpPr>
            <p:cNvPr id="121" name="Shape 121"/>
            <p:cNvSpPr/>
            <p:nvPr/>
          </p:nvSpPr>
          <p:spPr>
            <a:xfrm rot="6480000">
              <a:off x="5840793" y="3890343"/>
              <a:ext cx="538477" cy="683521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 txBox="1"/>
            <p:nvPr/>
          </p:nvSpPr>
          <p:spPr>
            <a:xfrm rot="-8640000">
              <a:off x="5840793" y="3890344"/>
              <a:ext cx="538477" cy="683522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Shape 123"/>
            <p:cNvSpPr/>
            <p:nvPr/>
          </p:nvSpPr>
          <p:spPr>
            <a:xfrm>
              <a:off x="4622796" y="4680173"/>
              <a:ext cx="2025253" cy="2025253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" name="Shape 124"/>
            <p:cNvSpPr txBox="1"/>
            <p:nvPr/>
          </p:nvSpPr>
          <p:spPr>
            <a:xfrm>
              <a:off x="4622796" y="4680173"/>
              <a:ext cx="2025253" cy="2025253"/>
            </a:xfrm>
            <a:prstGeom prst="rect">
              <a:avLst/>
            </a:prstGeom>
            <a:noFill/>
            <a:ln>
              <a:noFill/>
            </a:ln>
          </p:spPr>
          <p:txBody>
            <a:bodyPr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r>
                <a:rPr lang="en-US" sz="2100" b="0" i="0" u="none" strike="noStrike" cap="none" baseline="30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nd</a:t>
              </a:r>
              <a:r>
                <a:rPr lang="en-US" sz="2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Level Consumer</a:t>
              </a:r>
            </a:p>
          </p:txBody>
        </p:sp>
        <p:sp>
          <p:nvSpPr>
            <p:cNvPr id="125" name="Shape 125"/>
            <p:cNvSpPr/>
            <p:nvPr/>
          </p:nvSpPr>
          <p:spPr>
            <a:xfrm rot="10800000">
              <a:off x="3860801" y="5351038"/>
              <a:ext cx="538477" cy="683521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" name="Shape 126"/>
            <p:cNvSpPr txBox="1"/>
            <p:nvPr/>
          </p:nvSpPr>
          <p:spPr>
            <a:xfrm>
              <a:off x="3860801" y="5351037"/>
              <a:ext cx="538477" cy="6835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>
              <a:off x="1581549" y="4680173"/>
              <a:ext cx="2025253" cy="2025253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" name="Shape 128"/>
            <p:cNvSpPr txBox="1"/>
            <p:nvPr/>
          </p:nvSpPr>
          <p:spPr>
            <a:xfrm>
              <a:off x="1581549" y="4680173"/>
              <a:ext cx="2025253" cy="2025253"/>
            </a:xfrm>
            <a:prstGeom prst="rect">
              <a:avLst/>
            </a:prstGeom>
            <a:noFill/>
            <a:ln>
              <a:noFill/>
            </a:ln>
          </p:spPr>
          <p:txBody>
            <a:bodyPr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r>
                <a:rPr lang="en-US" sz="2100" b="0" i="0" u="none" strike="noStrike" cap="none" baseline="30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rd</a:t>
              </a:r>
              <a:r>
                <a:rPr lang="en-US" sz="2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Level Consumer</a:t>
              </a:r>
            </a:p>
          </p:txBody>
        </p:sp>
        <p:sp>
          <p:nvSpPr>
            <p:cNvPr id="129" name="Shape 129"/>
            <p:cNvSpPr/>
            <p:nvPr/>
          </p:nvSpPr>
          <p:spPr>
            <a:xfrm rot="-6480000">
              <a:off x="1859747" y="3919332"/>
              <a:ext cx="538477" cy="683521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 txBox="1"/>
            <p:nvPr/>
          </p:nvSpPr>
          <p:spPr>
            <a:xfrm rot="8640000">
              <a:off x="1859747" y="3919333"/>
              <a:ext cx="538477" cy="683522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641750" y="1787774"/>
              <a:ext cx="2025253" cy="2025253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 txBox="1"/>
            <p:nvPr/>
          </p:nvSpPr>
          <p:spPr>
            <a:xfrm>
              <a:off x="641750" y="1787774"/>
              <a:ext cx="2025253" cy="2025253"/>
            </a:xfrm>
            <a:prstGeom prst="rect">
              <a:avLst/>
            </a:prstGeom>
            <a:noFill/>
            <a:ln>
              <a:noFill/>
            </a:ln>
          </p:spPr>
          <p:txBody>
            <a:bodyPr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Decomposer</a:t>
              </a:r>
            </a:p>
          </p:txBody>
        </p:sp>
        <p:sp>
          <p:nvSpPr>
            <p:cNvPr id="133" name="Shape 133"/>
            <p:cNvSpPr/>
            <p:nvPr/>
          </p:nvSpPr>
          <p:spPr>
            <a:xfrm rot="-2160000">
              <a:off x="2603021" y="1573795"/>
              <a:ext cx="538477" cy="68352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" name="Shape 134"/>
            <p:cNvSpPr txBox="1"/>
            <p:nvPr/>
          </p:nvSpPr>
          <p:spPr>
            <a:xfrm rot="-4320000">
              <a:off x="2603020" y="1573795"/>
              <a:ext cx="538477" cy="6835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5" name="Shape 135"/>
          <p:cNvGrpSpPr/>
          <p:nvPr/>
        </p:nvGrpSpPr>
        <p:grpSpPr>
          <a:xfrm>
            <a:off x="152401" y="0"/>
            <a:ext cx="1600200" cy="1676400"/>
            <a:chOff x="3102173" y="173"/>
            <a:chExt cx="2025253" cy="2025253"/>
          </a:xfrm>
        </p:grpSpPr>
        <p:sp>
          <p:nvSpPr>
            <p:cNvPr id="136" name="Shape 136"/>
            <p:cNvSpPr/>
            <p:nvPr/>
          </p:nvSpPr>
          <p:spPr>
            <a:xfrm>
              <a:off x="3102173" y="173"/>
              <a:ext cx="2025253" cy="2025253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3398764" y="296763"/>
              <a:ext cx="1432069" cy="1432071"/>
            </a:xfrm>
            <a:prstGeom prst="rect">
              <a:avLst/>
            </a:prstGeom>
            <a:noFill/>
            <a:ln>
              <a:noFill/>
            </a:ln>
          </p:spPr>
          <p:txBody>
            <a:bodyPr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Sun</a:t>
              </a:r>
            </a:p>
          </p:txBody>
        </p:sp>
      </p:grpSp>
      <p:grpSp>
        <p:nvGrpSpPr>
          <p:cNvPr id="138" name="Shape 138"/>
          <p:cNvGrpSpPr/>
          <p:nvPr/>
        </p:nvGrpSpPr>
        <p:grpSpPr>
          <a:xfrm rot="2142401">
            <a:off x="1587844" y="463216"/>
            <a:ext cx="2177137" cy="869489"/>
            <a:chOff x="2453558" y="1480812"/>
            <a:chExt cx="837401" cy="869489"/>
          </a:xfrm>
        </p:grpSpPr>
        <p:sp>
          <p:nvSpPr>
            <p:cNvPr id="139" name="Shape 139"/>
            <p:cNvSpPr/>
            <p:nvPr/>
          </p:nvSpPr>
          <p:spPr>
            <a:xfrm rot="-2160000">
              <a:off x="2603021" y="1573795"/>
              <a:ext cx="538477" cy="68352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 rot="-2160000">
              <a:off x="2618447" y="1757976"/>
              <a:ext cx="376934" cy="410113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1" name="Shape 141"/>
          <p:cNvSpPr txBox="1"/>
          <p:nvPr/>
        </p:nvSpPr>
        <p:spPr>
          <a:xfrm>
            <a:off x="6553200" y="304800"/>
            <a:ext cx="2590800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9. </a:t>
            </a:r>
            <a:r>
              <a:rPr lang="en-US" sz="4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 Chain </a:t>
            </a:r>
            <a:endParaRPr lang="en-US" sz="4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68212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Shape 146"/>
          <p:cNvGrpSpPr/>
          <p:nvPr/>
        </p:nvGrpSpPr>
        <p:grpSpPr>
          <a:xfrm>
            <a:off x="1098950" y="152573"/>
            <a:ext cx="6946097" cy="6705253"/>
            <a:chOff x="641750" y="173"/>
            <a:chExt cx="6946097" cy="6705253"/>
          </a:xfrm>
        </p:grpSpPr>
        <p:sp>
          <p:nvSpPr>
            <p:cNvPr id="147" name="Shape 147"/>
            <p:cNvSpPr/>
            <p:nvPr/>
          </p:nvSpPr>
          <p:spPr>
            <a:xfrm>
              <a:off x="3102173" y="173"/>
              <a:ext cx="2025253" cy="2025253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" name="Shape 148"/>
            <p:cNvSpPr txBox="1"/>
            <p:nvPr/>
          </p:nvSpPr>
          <p:spPr>
            <a:xfrm>
              <a:off x="3102173" y="173"/>
              <a:ext cx="2025253" cy="2025253"/>
            </a:xfrm>
            <a:prstGeom prst="rect">
              <a:avLst/>
            </a:prstGeom>
            <a:noFill/>
            <a:ln>
              <a:noFill/>
            </a:ln>
          </p:spPr>
          <p:txBody>
            <a:bodyPr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Producer</a:t>
              </a:r>
            </a:p>
          </p:txBody>
        </p:sp>
        <p:sp>
          <p:nvSpPr>
            <p:cNvPr id="149" name="Shape 149"/>
            <p:cNvSpPr/>
            <p:nvPr/>
          </p:nvSpPr>
          <p:spPr>
            <a:xfrm rot="2160000">
              <a:off x="5063442" y="1555881"/>
              <a:ext cx="538477" cy="68352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" name="Shape 150"/>
            <p:cNvSpPr txBox="1"/>
            <p:nvPr/>
          </p:nvSpPr>
          <p:spPr>
            <a:xfrm rot="4320000">
              <a:off x="5063441" y="1555880"/>
              <a:ext cx="538477" cy="6835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5562594" y="1787774"/>
              <a:ext cx="2025253" cy="2025253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" name="Shape 152"/>
            <p:cNvSpPr txBox="1"/>
            <p:nvPr/>
          </p:nvSpPr>
          <p:spPr>
            <a:xfrm>
              <a:off x="5562594" y="1787774"/>
              <a:ext cx="2025253" cy="2025253"/>
            </a:xfrm>
            <a:prstGeom prst="rect">
              <a:avLst/>
            </a:prstGeom>
            <a:noFill/>
            <a:ln>
              <a:noFill/>
            </a:ln>
          </p:spPr>
          <p:txBody>
            <a:bodyPr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r>
                <a:rPr lang="en-US" sz="2100" baseline="30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st</a:t>
              </a:r>
              <a:r>
                <a:rPr lang="en-US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Level Consumer</a:t>
              </a:r>
            </a:p>
          </p:txBody>
        </p:sp>
        <p:sp>
          <p:nvSpPr>
            <p:cNvPr id="153" name="Shape 153"/>
            <p:cNvSpPr/>
            <p:nvPr/>
          </p:nvSpPr>
          <p:spPr>
            <a:xfrm rot="6480000">
              <a:off x="5840793" y="3890343"/>
              <a:ext cx="538477" cy="683521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" name="Shape 154"/>
            <p:cNvSpPr txBox="1"/>
            <p:nvPr/>
          </p:nvSpPr>
          <p:spPr>
            <a:xfrm rot="-8640000">
              <a:off x="5840793" y="3890344"/>
              <a:ext cx="538477" cy="683522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4622796" y="4680173"/>
              <a:ext cx="2025253" cy="2025253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" name="Shape 156"/>
            <p:cNvSpPr txBox="1"/>
            <p:nvPr/>
          </p:nvSpPr>
          <p:spPr>
            <a:xfrm>
              <a:off x="4622796" y="4680173"/>
              <a:ext cx="2025253" cy="2025253"/>
            </a:xfrm>
            <a:prstGeom prst="rect">
              <a:avLst/>
            </a:prstGeom>
            <a:noFill/>
            <a:ln>
              <a:noFill/>
            </a:ln>
          </p:spPr>
          <p:txBody>
            <a:bodyPr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r>
                <a:rPr lang="en-US" sz="2100" baseline="30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nd</a:t>
              </a:r>
              <a:r>
                <a:rPr lang="en-US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Level Consumer</a:t>
              </a:r>
            </a:p>
          </p:txBody>
        </p:sp>
        <p:sp>
          <p:nvSpPr>
            <p:cNvPr id="157" name="Shape 157"/>
            <p:cNvSpPr/>
            <p:nvPr/>
          </p:nvSpPr>
          <p:spPr>
            <a:xfrm rot="10800000">
              <a:off x="3860801" y="5351038"/>
              <a:ext cx="538477" cy="683521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" name="Shape 158"/>
            <p:cNvSpPr txBox="1"/>
            <p:nvPr/>
          </p:nvSpPr>
          <p:spPr>
            <a:xfrm>
              <a:off x="3860801" y="5351037"/>
              <a:ext cx="538477" cy="6835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Shape 159"/>
            <p:cNvSpPr/>
            <p:nvPr/>
          </p:nvSpPr>
          <p:spPr>
            <a:xfrm>
              <a:off x="1581549" y="4680173"/>
              <a:ext cx="2025253" cy="2025253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" name="Shape 160"/>
            <p:cNvSpPr txBox="1"/>
            <p:nvPr/>
          </p:nvSpPr>
          <p:spPr>
            <a:xfrm>
              <a:off x="1581549" y="4680173"/>
              <a:ext cx="2025253" cy="2025253"/>
            </a:xfrm>
            <a:prstGeom prst="rect">
              <a:avLst/>
            </a:prstGeom>
            <a:noFill/>
            <a:ln>
              <a:noFill/>
            </a:ln>
          </p:spPr>
          <p:txBody>
            <a:bodyPr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r>
                <a:rPr lang="en-US" sz="2100" baseline="30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rd</a:t>
              </a:r>
              <a:r>
                <a:rPr lang="en-US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Level Consumer</a:t>
              </a:r>
            </a:p>
          </p:txBody>
        </p:sp>
        <p:sp>
          <p:nvSpPr>
            <p:cNvPr id="161" name="Shape 161"/>
            <p:cNvSpPr/>
            <p:nvPr/>
          </p:nvSpPr>
          <p:spPr>
            <a:xfrm rot="-6480000">
              <a:off x="1859747" y="3919332"/>
              <a:ext cx="538477" cy="683521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" name="Shape 162"/>
            <p:cNvSpPr txBox="1"/>
            <p:nvPr/>
          </p:nvSpPr>
          <p:spPr>
            <a:xfrm rot="8640000">
              <a:off x="1859747" y="3919333"/>
              <a:ext cx="538477" cy="683522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641750" y="1787774"/>
              <a:ext cx="2025253" cy="2025253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" name="Shape 164"/>
            <p:cNvSpPr txBox="1"/>
            <p:nvPr/>
          </p:nvSpPr>
          <p:spPr>
            <a:xfrm>
              <a:off x="641750" y="1787774"/>
              <a:ext cx="2025253" cy="2025253"/>
            </a:xfrm>
            <a:prstGeom prst="rect">
              <a:avLst/>
            </a:prstGeom>
            <a:noFill/>
            <a:ln>
              <a:noFill/>
            </a:ln>
          </p:spPr>
          <p:txBody>
            <a:bodyPr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Decomposer</a:t>
              </a:r>
            </a:p>
          </p:txBody>
        </p:sp>
        <p:sp>
          <p:nvSpPr>
            <p:cNvPr id="165" name="Shape 165"/>
            <p:cNvSpPr/>
            <p:nvPr/>
          </p:nvSpPr>
          <p:spPr>
            <a:xfrm rot="-2160000">
              <a:off x="2603021" y="1573795"/>
              <a:ext cx="538477" cy="68352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" name="Shape 166"/>
            <p:cNvSpPr txBox="1"/>
            <p:nvPr/>
          </p:nvSpPr>
          <p:spPr>
            <a:xfrm rot="-4320000">
              <a:off x="2603020" y="1573795"/>
              <a:ext cx="538477" cy="6835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7" name="Shape 167"/>
          <p:cNvGrpSpPr/>
          <p:nvPr/>
        </p:nvGrpSpPr>
        <p:grpSpPr>
          <a:xfrm>
            <a:off x="152401" y="0"/>
            <a:ext cx="1600200" cy="1676400"/>
            <a:chOff x="3102173" y="173"/>
            <a:chExt cx="2025253" cy="2025253"/>
          </a:xfrm>
        </p:grpSpPr>
        <p:sp>
          <p:nvSpPr>
            <p:cNvPr id="168" name="Shape 168"/>
            <p:cNvSpPr/>
            <p:nvPr/>
          </p:nvSpPr>
          <p:spPr>
            <a:xfrm>
              <a:off x="3102173" y="173"/>
              <a:ext cx="2025253" cy="2025253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3398764" y="296763"/>
              <a:ext cx="1432069" cy="1432071"/>
            </a:xfrm>
            <a:prstGeom prst="rect">
              <a:avLst/>
            </a:prstGeom>
            <a:noFill/>
            <a:ln>
              <a:noFill/>
            </a:ln>
          </p:spPr>
          <p:txBody>
            <a:bodyPr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Sun</a:t>
              </a:r>
            </a:p>
          </p:txBody>
        </p:sp>
      </p:grpSp>
      <p:grpSp>
        <p:nvGrpSpPr>
          <p:cNvPr id="170" name="Shape 170"/>
          <p:cNvGrpSpPr/>
          <p:nvPr/>
        </p:nvGrpSpPr>
        <p:grpSpPr>
          <a:xfrm rot="2142401">
            <a:off x="1587844" y="463216"/>
            <a:ext cx="2177137" cy="869489"/>
            <a:chOff x="2453558" y="1480812"/>
            <a:chExt cx="837401" cy="869489"/>
          </a:xfrm>
        </p:grpSpPr>
        <p:sp>
          <p:nvSpPr>
            <p:cNvPr id="171" name="Shape 171"/>
            <p:cNvSpPr/>
            <p:nvPr/>
          </p:nvSpPr>
          <p:spPr>
            <a:xfrm rot="-2160000">
              <a:off x="2603021" y="1573795"/>
              <a:ext cx="538477" cy="68352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 rot="-2160000">
              <a:off x="2618447" y="1757976"/>
              <a:ext cx="376934" cy="410113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3" name="Shape 173"/>
          <p:cNvSpPr txBox="1"/>
          <p:nvPr/>
        </p:nvSpPr>
        <p:spPr>
          <a:xfrm>
            <a:off x="5486400" y="0"/>
            <a:ext cx="3200399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Green plants that produce their own food.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Get energy from sun.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6248400" y="1524000"/>
            <a:ext cx="3200399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Eat plants.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6858000" y="4648200"/>
            <a:ext cx="2286000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Eat animals that eat plants.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0" y="5181600"/>
            <a:ext cx="2286000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Eat animals that eat animals.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3048000" y="2438400"/>
            <a:ext cx="2286000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Break down dead &amp; decaying plants/animals. Nutrients returned to soil.</a:t>
            </a:r>
          </a:p>
        </p:txBody>
      </p:sp>
    </p:spTree>
    <p:extLst>
      <p:ext uri="{BB962C8B-B14F-4D97-AF65-F5344CB8AC3E}">
        <p14:creationId xmlns:p14="http://schemas.microsoft.com/office/powerpoint/2010/main" val="55484457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Another way of showing the transfer of energy in an ecosystem is the</a:t>
            </a:r>
            <a:br>
              <a:rPr lang="en-US" sz="4000" dirty="0"/>
            </a:br>
            <a:r>
              <a:rPr lang="en-US" sz="4000" b="1" dirty="0"/>
              <a:t>ENERGY PYRAMID</a:t>
            </a:r>
            <a:r>
              <a:rPr lang="en-US" sz="4000" dirty="0"/>
              <a:t>.</a:t>
            </a: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Flow of Energy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As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move through the food 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chain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amount of energy </a:t>
            </a:r>
            <a:r>
              <a:rPr lang="en-US" sz="32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decreases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between each level.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look at an energy pyramid.</a:t>
            </a:r>
          </a:p>
        </p:txBody>
      </p:sp>
    </p:spTree>
    <p:extLst>
      <p:ext uri="{BB962C8B-B14F-4D97-AF65-F5344CB8AC3E}">
        <p14:creationId xmlns:p14="http://schemas.microsoft.com/office/powerpoint/2010/main" val="91002233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Shape 194" descr="blank energy pyramid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228600"/>
            <a:ext cx="8880287" cy="6629399"/>
          </a:xfrm>
          <a:prstGeom prst="rect">
            <a:avLst/>
          </a:prstGeom>
          <a:solidFill>
            <a:schemeClr val="lt1">
              <a:alpha val="74901"/>
            </a:schemeClr>
          </a:solidFill>
          <a:ln>
            <a:noFill/>
          </a:ln>
        </p:spPr>
      </p:pic>
      <p:sp>
        <p:nvSpPr>
          <p:cNvPr id="195" name="Shape 195"/>
          <p:cNvSpPr txBox="1"/>
          <p:nvPr/>
        </p:nvSpPr>
        <p:spPr>
          <a:xfrm>
            <a:off x="3124200" y="6324600"/>
            <a:ext cx="2666999" cy="246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http://manila.esu6.org/jpolak/picture$166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8688197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Shape 200" descr="energy pyramid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152400"/>
            <a:ext cx="8686798" cy="6801921"/>
          </a:xfrm>
          <a:prstGeom prst="rect">
            <a:avLst/>
          </a:prstGeom>
          <a:solidFill>
            <a:schemeClr val="lt1">
              <a:alpha val="74901"/>
            </a:schemeClr>
          </a:solidFill>
          <a:ln>
            <a:noFill/>
          </a:ln>
        </p:spPr>
      </p:pic>
      <p:sp>
        <p:nvSpPr>
          <p:cNvPr id="201" name="Shape 201"/>
          <p:cNvSpPr txBox="1"/>
          <p:nvPr/>
        </p:nvSpPr>
        <p:spPr>
          <a:xfrm>
            <a:off x="76200" y="76200"/>
            <a:ext cx="1904999" cy="21236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notice about the population size as you go </a:t>
            </a:r>
            <a:r>
              <a:rPr lang="en-US" sz="2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pyramid?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7391400" y="6019800"/>
            <a:ext cx="1524000" cy="5539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https://www.etap.org/demo/biology_files/lesson6/kep26.jpg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215803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Energy pyramids show 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That the amount of available energy decreases down the food chain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11. It </a:t>
            </a:r>
            <a:r>
              <a:rPr lang="en-US" sz="2400" dirty="0"/>
              <a:t>takes a large number of </a:t>
            </a:r>
            <a:r>
              <a:rPr lang="en-US" sz="2400" u="sng" dirty="0"/>
              <a:t>producers</a:t>
            </a:r>
            <a:r>
              <a:rPr lang="en-US" sz="2400" dirty="0"/>
              <a:t> to support a small number of primary consumers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It takes a large number of primary consumers to support a small number of secondary consumers</a:t>
            </a:r>
          </a:p>
        </p:txBody>
      </p:sp>
      <p:pic>
        <p:nvPicPr>
          <p:cNvPr id="56330" name="Picture 10" descr="EL_MSLS_FoodChain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E6F0F7"/>
              </a:clrFrom>
              <a:clrTo>
                <a:srgbClr val="E6F0F7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62000" y="2209800"/>
            <a:ext cx="3262313" cy="3003550"/>
          </a:xfrm>
          <a:noFill/>
          <a:ln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j02335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0"/>
            <a:ext cx="3317875" cy="3352800"/>
          </a:xfrm>
          <a:prstGeom prst="rect">
            <a:avLst/>
          </a:prstGeom>
          <a:noFill/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810000" y="1143000"/>
            <a:ext cx="5029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rgbClr val="000066"/>
                </a:solidFill>
              </a:rPr>
              <a:t>1. Begins with the </a:t>
            </a:r>
            <a:r>
              <a:rPr lang="en-US" sz="4000" u="sng" dirty="0" smtClean="0">
                <a:solidFill>
                  <a:srgbClr val="000066"/>
                </a:solidFill>
              </a:rPr>
              <a:t>SUN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4000" u="sng" dirty="0" smtClean="0">
                <a:solidFill>
                  <a:srgbClr val="000066"/>
                </a:solidFill>
              </a:rPr>
              <a:t>Photosynthesis</a:t>
            </a:r>
            <a:endParaRPr lang="en-US" sz="4000" u="sng" dirty="0">
              <a:solidFill>
                <a:srgbClr val="000066"/>
              </a:solidFill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04800" y="5181600"/>
            <a:ext cx="8382000" cy="1066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00066"/>
                </a:solidFill>
              </a:rPr>
              <a:t>6CO</a:t>
            </a:r>
            <a:r>
              <a:rPr lang="en-US" sz="3200" baseline="-25000" dirty="0">
                <a:solidFill>
                  <a:srgbClr val="000066"/>
                </a:solidFill>
              </a:rPr>
              <a:t>2</a:t>
            </a:r>
            <a:r>
              <a:rPr lang="en-US" sz="3200" dirty="0">
                <a:solidFill>
                  <a:srgbClr val="000066"/>
                </a:solidFill>
              </a:rPr>
              <a:t> + 6H</a:t>
            </a:r>
            <a:r>
              <a:rPr lang="en-US" sz="3200" baseline="-25000" dirty="0">
                <a:solidFill>
                  <a:srgbClr val="000066"/>
                </a:solidFill>
              </a:rPr>
              <a:t>2</a:t>
            </a:r>
            <a:r>
              <a:rPr lang="en-US" sz="3200" dirty="0">
                <a:solidFill>
                  <a:srgbClr val="000066"/>
                </a:solidFill>
              </a:rPr>
              <a:t>O + sunlight &amp; chlorophyll </a:t>
            </a:r>
            <a:r>
              <a:rPr lang="en-US" sz="3200" dirty="0">
                <a:solidFill>
                  <a:srgbClr val="000066"/>
                </a:solidFill>
                <a:sym typeface="Wingdings" pitchFamily="2" charset="2"/>
              </a:rPr>
              <a:t></a:t>
            </a:r>
            <a:r>
              <a:rPr lang="en-US" sz="3200" dirty="0">
                <a:solidFill>
                  <a:srgbClr val="000066"/>
                </a:solidFill>
              </a:rPr>
              <a:t>C6H</a:t>
            </a:r>
            <a:r>
              <a:rPr lang="en-US" sz="3200" baseline="-25000" dirty="0">
                <a:solidFill>
                  <a:srgbClr val="000066"/>
                </a:solidFill>
              </a:rPr>
              <a:t>12</a:t>
            </a:r>
            <a:r>
              <a:rPr lang="en-US" sz="3200" dirty="0">
                <a:solidFill>
                  <a:srgbClr val="000066"/>
                </a:solidFill>
              </a:rPr>
              <a:t>O</a:t>
            </a:r>
            <a:r>
              <a:rPr lang="en-US" sz="3200" baseline="-25000" dirty="0">
                <a:solidFill>
                  <a:srgbClr val="000066"/>
                </a:solidFill>
              </a:rPr>
              <a:t>6</a:t>
            </a:r>
            <a:r>
              <a:rPr lang="en-US" sz="3200" dirty="0">
                <a:solidFill>
                  <a:srgbClr val="000066"/>
                </a:solidFill>
              </a:rPr>
              <a:t> + 6O</a:t>
            </a:r>
            <a:r>
              <a:rPr lang="en-US" sz="3200" baseline="-25000" dirty="0">
                <a:solidFill>
                  <a:srgbClr val="000066"/>
                </a:solidFill>
              </a:rPr>
              <a:t>2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7" name="Picture 5" descr="energy_pyram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42875"/>
            <a:ext cx="7543800" cy="650716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12. Food </a:t>
            </a:r>
            <a:r>
              <a:rPr lang="en-US" dirty="0">
                <a:solidFill>
                  <a:srgbClr val="000066"/>
                </a:solidFill>
              </a:rPr>
              <a:t>Webs: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66"/>
                </a:solidFill>
              </a:rPr>
              <a:t>Are </a:t>
            </a:r>
            <a:r>
              <a:rPr lang="en-US" sz="2800" u="sng" dirty="0">
                <a:solidFill>
                  <a:srgbClr val="000066"/>
                </a:solidFill>
              </a:rPr>
              <a:t>interconnected</a:t>
            </a:r>
            <a:r>
              <a:rPr lang="en-US" sz="2800" dirty="0">
                <a:solidFill>
                  <a:srgbClr val="000066"/>
                </a:solidFill>
              </a:rPr>
              <a:t> food chains</a:t>
            </a:r>
          </a:p>
          <a:p>
            <a:r>
              <a:rPr lang="en-US" sz="2800" dirty="0">
                <a:solidFill>
                  <a:srgbClr val="000066"/>
                </a:solidFill>
              </a:rPr>
              <a:t>They show the feeding relationships in an </a:t>
            </a:r>
            <a:r>
              <a:rPr lang="en-US" sz="2800" u="sng" dirty="0">
                <a:solidFill>
                  <a:srgbClr val="000066"/>
                </a:solidFill>
              </a:rPr>
              <a:t>ecosystem</a:t>
            </a:r>
          </a:p>
        </p:txBody>
      </p:sp>
      <p:pic>
        <p:nvPicPr>
          <p:cNvPr id="60429" name="Picture 13" descr="food_web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57200" y="1600200"/>
            <a:ext cx="4191000" cy="4005263"/>
          </a:xfrm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13. Ecosystems</a:t>
            </a: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8229600" cy="4525963"/>
          </a:xfrm>
          <a:prstGeom prst="rect">
            <a:avLst/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Ecosystem – made of living (</a:t>
            </a:r>
            <a:r>
              <a:rPr lang="en-US" sz="3200" b="0" i="1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biotic)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nonliving (</a:t>
            </a:r>
            <a:r>
              <a:rPr lang="en-US" sz="3200" b="0" i="1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abiotic)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things that interact in a particular environment </a:t>
            </a:r>
            <a:endParaRPr lang="en-US"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different 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 of ecosystems?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forest, ocean, pond, desert, prairie, mountain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biotic &amp; abiotic factors in one of these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ecosytems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4410374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Biotic &amp; Abiotic Factors</a:t>
            </a:r>
          </a:p>
        </p:txBody>
      </p:sp>
      <p:graphicFrame>
        <p:nvGraphicFramePr>
          <p:cNvPr id="109" name="Shape 109"/>
          <p:cNvGraphicFramePr/>
          <p:nvPr/>
        </p:nvGraphicFramePr>
        <p:xfrm>
          <a:off x="457200" y="1066800"/>
          <a:ext cx="8229600" cy="46482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114800"/>
                <a:gridCol w="4114800"/>
              </a:tblGrid>
              <a:tr h="774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200" u="none" strike="noStrike" cap="none"/>
                        <a:t> Biotic- Living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200" u="none" strike="noStrike" cap="none"/>
                        <a:t>Abiotic- Nonliving</a:t>
                      </a:r>
                    </a:p>
                  </a:txBody>
                  <a:tcPr marL="91450" marR="91450" marT="45725" marB="45725"/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35188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levels of our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u="sng" dirty="0" smtClean="0"/>
              <a:t>Biome</a:t>
            </a:r>
            <a:r>
              <a:rPr lang="en-US" sz="2800" dirty="0" smtClean="0"/>
              <a:t>- the climate and types of plants and animals that are found in similar places in the world. </a:t>
            </a:r>
          </a:p>
          <a:p>
            <a:pPr marL="514350" indent="-514350">
              <a:buAutoNum type="arabicPeriod"/>
            </a:pPr>
            <a:r>
              <a:rPr lang="en-US" sz="2800" u="sng" dirty="0" smtClean="0"/>
              <a:t>Ecosystem</a:t>
            </a:r>
            <a:r>
              <a:rPr lang="en-US" sz="2800" dirty="0" smtClean="0"/>
              <a:t> – Within each biome are ecosystems. </a:t>
            </a:r>
          </a:p>
          <a:p>
            <a:pPr marL="514350" indent="-514350">
              <a:buAutoNum type="arabicPeriod"/>
            </a:pPr>
            <a:r>
              <a:rPr lang="en-US" sz="2800" u="sng" dirty="0" smtClean="0"/>
              <a:t>Community</a:t>
            </a:r>
            <a:r>
              <a:rPr lang="en-US" sz="2800" dirty="0" smtClean="0"/>
              <a:t> – A community is made up of the living components of the ecosystem </a:t>
            </a:r>
          </a:p>
          <a:p>
            <a:pPr marL="514350" indent="-514350">
              <a:buAutoNum type="arabicPeriod"/>
            </a:pPr>
            <a:r>
              <a:rPr lang="en-US" sz="2800" u="sng" dirty="0" smtClean="0"/>
              <a:t>Population</a:t>
            </a:r>
            <a:r>
              <a:rPr lang="en-US" sz="2800" dirty="0" smtClean="0"/>
              <a:t> – a group of organisms of the same species that live in the same area </a:t>
            </a:r>
          </a:p>
          <a:p>
            <a:pPr marL="514350" indent="-514350">
              <a:buAutoNum type="arabicPeriod"/>
            </a:pPr>
            <a:r>
              <a:rPr lang="en-US" sz="2800" u="sng" dirty="0" smtClean="0"/>
              <a:t>Organism</a:t>
            </a:r>
            <a:r>
              <a:rPr lang="en-US" sz="2800" dirty="0" smtClean="0"/>
              <a:t> – a single individual animal, plant or other living thing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684247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Limiting factors- a factor or condition that </a:t>
            </a:r>
            <a:r>
              <a:rPr lang="en-US" u="sng" dirty="0" smtClean="0"/>
              <a:t>prevents </a:t>
            </a:r>
            <a:r>
              <a:rPr lang="en-US" dirty="0" smtClean="0"/>
              <a:t>the continuing growth of a population in an ecosystem. </a:t>
            </a:r>
          </a:p>
          <a:p>
            <a:r>
              <a:rPr lang="en-US" dirty="0" smtClean="0"/>
              <a:t>Ex: Disease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616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3962400"/>
            <a:ext cx="8382000" cy="2087563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The chemical reaction by which green plants use water and carbon dioxide and light from the sun to make glucose. </a:t>
            </a:r>
          </a:p>
          <a:p>
            <a:r>
              <a:rPr lang="en-US">
                <a:solidFill>
                  <a:srgbClr val="000066"/>
                </a:solidFill>
              </a:rPr>
              <a:t>ENERGY is stored in glucose; glucose is stored as starch.</a:t>
            </a:r>
          </a:p>
        </p:txBody>
      </p:sp>
      <p:pic>
        <p:nvPicPr>
          <p:cNvPr id="4110" name="Picture 14" descr="photosynthesi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304800"/>
            <a:ext cx="5257800" cy="3136900"/>
          </a:xfrm>
          <a:noFill/>
          <a:ln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696200" cy="2822575"/>
          </a:xfrm>
        </p:spPr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2. Organisms </a:t>
            </a:r>
            <a:r>
              <a:rPr lang="en-US" dirty="0">
                <a:solidFill>
                  <a:srgbClr val="000066"/>
                </a:solidFill>
              </a:rPr>
              <a:t>that can make glucose during photosynthesis are called </a:t>
            </a:r>
            <a:r>
              <a:rPr lang="en-US" b="1" u="sng" dirty="0">
                <a:solidFill>
                  <a:srgbClr val="000066"/>
                </a:solidFill>
              </a:rPr>
              <a:t>PRODUCERS</a:t>
            </a:r>
            <a:r>
              <a:rPr lang="en-US" dirty="0">
                <a:solidFill>
                  <a:srgbClr val="000066"/>
                </a:solidFill>
              </a:rPr>
              <a:t>.</a:t>
            </a:r>
          </a:p>
        </p:txBody>
      </p:sp>
      <p:pic>
        <p:nvPicPr>
          <p:cNvPr id="6150" name="Picture 6" descr="j03448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1604963" cy="1868488"/>
          </a:xfrm>
          <a:prstGeom prst="rect">
            <a:avLst/>
          </a:prstGeom>
          <a:noFill/>
        </p:spPr>
      </p:pic>
      <p:pic>
        <p:nvPicPr>
          <p:cNvPr id="6151" name="Picture 7" descr="j01500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04800"/>
            <a:ext cx="2849563" cy="2135188"/>
          </a:xfrm>
          <a:prstGeom prst="rect">
            <a:avLst/>
          </a:prstGeom>
          <a:noFill/>
        </p:spPr>
      </p:pic>
      <p:pic>
        <p:nvPicPr>
          <p:cNvPr id="6152" name="Picture 8" descr="j019757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1371600"/>
            <a:ext cx="2101850" cy="17716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3733800"/>
            <a:ext cx="8077200" cy="22098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Producers use most of the energy they make for themselves.</a:t>
            </a:r>
          </a:p>
        </p:txBody>
      </p:sp>
      <p:pic>
        <p:nvPicPr>
          <p:cNvPr id="11270" name="Picture 6" descr="j023475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838200"/>
            <a:ext cx="2119313" cy="27908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3657600"/>
            <a:ext cx="8458200" cy="25146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Producers use cellular respiration to supply the energy they need to live.</a:t>
            </a:r>
          </a:p>
        </p:txBody>
      </p:sp>
      <p:pic>
        <p:nvPicPr>
          <p:cNvPr id="15370" name="Picture 10" descr="flower_sprouti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04800"/>
            <a:ext cx="4667250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3581400"/>
            <a:ext cx="8229600" cy="2689225"/>
          </a:xfrm>
        </p:spPr>
        <p:txBody>
          <a:bodyPr/>
          <a:lstStyle/>
          <a:p>
            <a:r>
              <a:rPr lang="en-US" sz="4000" b="1" dirty="0">
                <a:solidFill>
                  <a:srgbClr val="000066"/>
                </a:solidFill>
              </a:rPr>
              <a:t>CELLULAR RESPIRATION</a:t>
            </a:r>
            <a:r>
              <a:rPr lang="en-US" sz="4000" dirty="0">
                <a:solidFill>
                  <a:srgbClr val="000066"/>
                </a:solidFill>
              </a:rPr>
              <a:t> is the chemical reaction that releases the energy in glucose.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57200" y="1981200"/>
            <a:ext cx="82296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200"/>
              <a:t>6O</a:t>
            </a:r>
            <a:r>
              <a:rPr lang="en-US" sz="3200" baseline="-25000"/>
              <a:t>2</a:t>
            </a:r>
            <a:r>
              <a:rPr lang="en-US" sz="3200"/>
              <a:t> + C</a:t>
            </a:r>
            <a:r>
              <a:rPr lang="en-US" sz="3200" baseline="-25000"/>
              <a:t>6</a:t>
            </a:r>
            <a:r>
              <a:rPr lang="en-US" sz="3200"/>
              <a:t>H</a:t>
            </a:r>
            <a:r>
              <a:rPr lang="en-US" sz="3200" baseline="-25000"/>
              <a:t>12</a:t>
            </a:r>
            <a:r>
              <a:rPr lang="en-US" sz="3200"/>
              <a:t>O</a:t>
            </a:r>
            <a:r>
              <a:rPr lang="en-US" sz="3200" baseline="-25000"/>
              <a:t>6</a:t>
            </a:r>
            <a:r>
              <a:rPr lang="en-US" sz="3200"/>
              <a:t> --&gt;  6H</a:t>
            </a:r>
            <a:r>
              <a:rPr lang="en-US" sz="3200" baseline="-25000"/>
              <a:t>2</a:t>
            </a:r>
            <a:r>
              <a:rPr lang="en-US" sz="3200"/>
              <a:t>O + 6CO</a:t>
            </a:r>
            <a:r>
              <a:rPr lang="en-US" sz="3200" baseline="-25000"/>
              <a:t>2</a:t>
            </a:r>
            <a:r>
              <a:rPr lang="en-US" sz="3200"/>
              <a:t> + energy </a:t>
            </a: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3048000"/>
            <a:ext cx="7924800" cy="3051175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The energy that is not used by producers can be passed on to organisms that cannot make their own energy.</a:t>
            </a:r>
          </a:p>
        </p:txBody>
      </p:sp>
      <p:pic>
        <p:nvPicPr>
          <p:cNvPr id="17414" name="Picture 6" descr="tree_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28600"/>
            <a:ext cx="2149475" cy="2952750"/>
          </a:xfrm>
          <a:prstGeom prst="rect">
            <a:avLst/>
          </a:prstGeom>
          <a:noFill/>
        </p:spPr>
      </p:pic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3276600" y="1676400"/>
            <a:ext cx="2209800" cy="914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7420" name="Picture 12" descr="MCAN02322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57200"/>
            <a:ext cx="1816100" cy="268446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56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791</Words>
  <Application>Microsoft Office PowerPoint</Application>
  <PresentationFormat>On-screen Show (4:3)</PresentationFormat>
  <Paragraphs>94</Paragraphs>
  <Slides>35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Tahoma</vt:lpstr>
      <vt:lpstr>Wingdings</vt:lpstr>
      <vt:lpstr>Default Design</vt:lpstr>
      <vt:lpstr>Energy Flow Through an Ecosystem</vt:lpstr>
      <vt:lpstr>4 Needs of All Living Things:</vt:lpstr>
      <vt:lpstr>PowerPoint Presentation</vt:lpstr>
      <vt:lpstr>PowerPoint Presentation</vt:lpstr>
      <vt:lpstr>2. Organisms that can make glucose during photosynthesis are called PRODUCERS.</vt:lpstr>
      <vt:lpstr>Producers use most of the energy they make for themselves.</vt:lpstr>
      <vt:lpstr>Producers use cellular respiration to supply the energy they need to live.</vt:lpstr>
      <vt:lpstr>CELLULAR RESPIRATION is the chemical reaction that releases the energy in glucose.</vt:lpstr>
      <vt:lpstr>The energy that is not used by producers can be passed on to organisms that cannot make their own energy.</vt:lpstr>
      <vt:lpstr>3. Organisms that cannot make their own energy are called CONSUMERS.</vt:lpstr>
      <vt:lpstr>3. Consumers that eat producers to get energy:</vt:lpstr>
      <vt:lpstr>Most of the energy the primary consumer gets from the producer is used by the consumer.</vt:lpstr>
      <vt:lpstr>Some of the energy moves into the atmosphere as heat.</vt:lpstr>
      <vt:lpstr>Some energy in the primary consumer is not lost to the atmosphere or used by the consumer itself.  This energy is available for another consumer.</vt:lpstr>
      <vt:lpstr>4. A consumer that eats another consumer for energy:</vt:lpstr>
      <vt:lpstr>Most of the energy the secondary consumer gets from the primary consumer is used by the secondary consumer.</vt:lpstr>
      <vt:lpstr>Some of the energy is lost as heat, but some energy is stored and can passed on to another consumer.</vt:lpstr>
      <vt:lpstr>5. A consumer that eats a consumer that already ate a consumer:</vt:lpstr>
      <vt:lpstr>Consumers that eat producers &amp; other consumers</vt:lpstr>
      <vt:lpstr>6. Consumers that hunt &amp; kill other consumers are called predators. The animals that are hunted &amp; killed are called prey.</vt:lpstr>
      <vt:lpstr>7. Consumers that eat other consumers that have already died are called scavengers.</vt:lpstr>
      <vt:lpstr>8. The transfer of energy from sun to producer to primary consumer to secondary consumer to tertiary consumer can be shown in a FOOD CHAIN.</vt:lpstr>
      <vt:lpstr>PowerPoint Presentation</vt:lpstr>
      <vt:lpstr>PowerPoint Presentation</vt:lpstr>
      <vt:lpstr>Another way of showing the transfer of energy in an ecosystem is the ENERGY PYRAMID.</vt:lpstr>
      <vt:lpstr>Flow of Energy</vt:lpstr>
      <vt:lpstr>PowerPoint Presentation</vt:lpstr>
      <vt:lpstr>PowerPoint Presentation</vt:lpstr>
      <vt:lpstr>Energy pyramids show </vt:lpstr>
      <vt:lpstr>PowerPoint Presentation</vt:lpstr>
      <vt:lpstr>12. Food Webs:</vt:lpstr>
      <vt:lpstr>13. Ecosystems</vt:lpstr>
      <vt:lpstr>Biotic &amp; Abiotic Factors</vt:lpstr>
      <vt:lpstr>5 levels of our environment</vt:lpstr>
      <vt:lpstr>Limiting Factors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Flow Through an Ecosystem</dc:title>
  <dc:creator>Mary Poarch</dc:creator>
  <cp:lastModifiedBy>Jennifer George</cp:lastModifiedBy>
  <cp:revision>69</cp:revision>
  <cp:lastPrinted>2017-01-05T12:37:07Z</cp:lastPrinted>
  <dcterms:created xsi:type="dcterms:W3CDTF">2005-04-05T23:23:05Z</dcterms:created>
  <dcterms:modified xsi:type="dcterms:W3CDTF">2017-01-05T15:29:09Z</dcterms:modified>
</cp:coreProperties>
</file>