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5" r:id="rId9"/>
    <p:sldId id="260" r:id="rId10"/>
    <p:sldId id="261" r:id="rId11"/>
    <p:sldId id="266" r:id="rId12"/>
    <p:sldId id="268" r:id="rId13"/>
    <p:sldId id="269" r:id="rId14"/>
    <p:sldId id="270" r:id="rId15"/>
    <p:sldId id="275" r:id="rId16"/>
    <p:sldId id="276" r:id="rId17"/>
    <p:sldId id="274" r:id="rId18"/>
    <p:sldId id="271" r:id="rId19"/>
    <p:sldId id="272" r:id="rId20"/>
    <p:sldId id="273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C8ED3-94F8-42B3-92AC-B6859D530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3482-C70C-45C6-AB91-A32357AF1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8CFBB-ED85-4572-9068-53CDA65EE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83E601-DFBA-41AA-8C57-7F9859132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562B35-92D9-427F-A270-5A063A652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5061B-94D8-4C88-81E3-151EBA2B3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309E2-9D27-4CAD-A8B3-008EDB8F5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89E1-3A34-4852-B9B1-0CE421ED5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878B1-7397-409D-B2CB-81E6BD089D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DCD09-1FD1-4B9E-B85B-314509CD4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5676F-D5CE-4159-93A7-3D913A37E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E33CA-20E1-416C-A657-7D554C5E7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D4A8E-3BBC-4302-B314-BF0F8AFFB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2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63DB88-517C-4EB5-B25A-9B69165D48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20000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0066"/>
                </a:solidFill>
                <a:latin typeface="Tahoma" pitchFamily="34" charset="0"/>
              </a:rPr>
              <a:t>Energy Flow Through an Ecosystem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Food Chains, Food Webs, Energy Pyramids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66"/>
                </a:solidFill>
              </a:rPr>
              <a:t>Consumers that eat producers to get energy: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r>
              <a:rPr lang="en-US"/>
              <a:t>Are </a:t>
            </a:r>
            <a:r>
              <a:rPr lang="en-US" u="sng"/>
              <a:t>first order</a:t>
            </a:r>
            <a:r>
              <a:rPr lang="en-US"/>
              <a:t> or </a:t>
            </a:r>
            <a:r>
              <a:rPr lang="en-US" u="sng"/>
              <a:t>primary</a:t>
            </a:r>
            <a:r>
              <a:rPr lang="en-US"/>
              <a:t> consumers</a:t>
            </a:r>
          </a:p>
          <a:p>
            <a:r>
              <a:rPr lang="en-US"/>
              <a:t>Are </a:t>
            </a:r>
            <a:r>
              <a:rPr lang="en-US" u="sng"/>
              <a:t>herbivores</a:t>
            </a:r>
            <a:r>
              <a:rPr lang="en-US"/>
              <a:t> (plant-eaters)</a:t>
            </a:r>
            <a:endParaRPr lang="en-US" u="sng"/>
          </a:p>
        </p:txBody>
      </p:sp>
      <p:pic>
        <p:nvPicPr>
          <p:cNvPr id="10257" name="Picture 17" descr="2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5000" y="3733800"/>
            <a:ext cx="2743200" cy="251142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848600" cy="2457450"/>
          </a:xfrm>
        </p:spPr>
        <p:txBody>
          <a:bodyPr/>
          <a:lstStyle/>
          <a:p>
            <a:r>
              <a:rPr lang="en-US" sz="4000"/>
              <a:t>Most of the energy the primary consumer gets from the producer is used by the consumer.</a:t>
            </a:r>
          </a:p>
        </p:txBody>
      </p:sp>
      <p:pic>
        <p:nvPicPr>
          <p:cNvPr id="19464" name="Picture 8" descr="crow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2149475" cy="21717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Some of the energy moves into the atmosphere as heat.</a:t>
            </a:r>
          </a:p>
        </p:txBody>
      </p:sp>
      <p:pic>
        <p:nvPicPr>
          <p:cNvPr id="30729" name="Picture 9" descr="j02938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191000"/>
            <a:ext cx="2090738" cy="19351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5334000"/>
          </a:xfrm>
        </p:spPr>
        <p:txBody>
          <a:bodyPr/>
          <a:lstStyle/>
          <a:p>
            <a:r>
              <a:rPr lang="en-US"/>
              <a:t>Some energy in the primary consumer is not lost to the atmosphere or used by the consumer itself.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energy is available for another consumer.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consumer that eats another consumer for energy: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Is called a </a:t>
            </a:r>
            <a:r>
              <a:rPr lang="en-US" sz="2800" u="sng"/>
              <a:t>secondary</a:t>
            </a:r>
            <a:r>
              <a:rPr lang="en-US" sz="2800"/>
              <a:t> or </a:t>
            </a:r>
            <a:r>
              <a:rPr lang="en-US" sz="2800" u="sng"/>
              <a:t>second order consumer</a:t>
            </a:r>
          </a:p>
          <a:p>
            <a:r>
              <a:rPr lang="en-US" sz="2800"/>
              <a:t>May be a </a:t>
            </a:r>
            <a:r>
              <a:rPr lang="en-US" sz="2800" u="sng"/>
              <a:t>carnivore</a:t>
            </a:r>
            <a:r>
              <a:rPr lang="en-US" sz="2800"/>
              <a:t>  or a </a:t>
            </a:r>
            <a:r>
              <a:rPr lang="en-US" sz="2800" u="sng"/>
              <a:t>herbivore</a:t>
            </a:r>
            <a:r>
              <a:rPr lang="en-US" sz="2800"/>
              <a:t> </a:t>
            </a:r>
          </a:p>
          <a:p>
            <a:r>
              <a:rPr lang="en-US" sz="2800"/>
              <a:t>May be a </a:t>
            </a:r>
            <a:r>
              <a:rPr lang="en-US" sz="2800" u="sng"/>
              <a:t>predator</a:t>
            </a:r>
          </a:p>
          <a:p>
            <a:r>
              <a:rPr lang="en-US" sz="2800"/>
              <a:t>May be a </a:t>
            </a:r>
            <a:r>
              <a:rPr lang="en-US" sz="2800" u="sng"/>
              <a:t>scavenger</a:t>
            </a:r>
          </a:p>
          <a:p>
            <a:endParaRPr lang="en-US" sz="2800"/>
          </a:p>
        </p:txBody>
      </p:sp>
      <p:pic>
        <p:nvPicPr>
          <p:cNvPr id="36879" name="Picture 15" descr="lion_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7200" y="1855788"/>
            <a:ext cx="4038600" cy="401320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Most of the energy the secondary consumer gets from the primary consumer is used by the secondary consumer.</a:t>
            </a:r>
          </a:p>
        </p:txBody>
      </p:sp>
      <p:pic>
        <p:nvPicPr>
          <p:cNvPr id="48133" name="Picture 5" descr="as3270t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343400"/>
            <a:ext cx="762000" cy="14382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6781800" cy="3067050"/>
          </a:xfrm>
        </p:spPr>
        <p:txBody>
          <a:bodyPr/>
          <a:lstStyle/>
          <a:p>
            <a:r>
              <a:rPr lang="en-US"/>
              <a:t>Some of the energy is lost as heat, but some energy is stored and can passed on to another consumer.</a:t>
            </a:r>
          </a:p>
        </p:txBody>
      </p:sp>
      <p:pic>
        <p:nvPicPr>
          <p:cNvPr id="50183" name="Picture 7" descr="MCj01371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505200"/>
            <a:ext cx="252095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66"/>
                </a:solidFill>
              </a:rPr>
              <a:t>A consumer that eats a consumer that already ate a consumer: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/>
          <a:p>
            <a:r>
              <a:rPr lang="en-US" sz="2800"/>
              <a:t>Is called a </a:t>
            </a:r>
            <a:r>
              <a:rPr lang="en-US" sz="2800" u="sng"/>
              <a:t>third order</a:t>
            </a:r>
            <a:r>
              <a:rPr lang="en-US" sz="2800"/>
              <a:t> or </a:t>
            </a:r>
            <a:r>
              <a:rPr lang="en-US" sz="2800" u="sng"/>
              <a:t>tertiary consumer</a:t>
            </a:r>
          </a:p>
          <a:p>
            <a:r>
              <a:rPr lang="en-US" sz="2800"/>
              <a:t>May be a </a:t>
            </a:r>
            <a:r>
              <a:rPr lang="en-US" sz="2800" u="sng"/>
              <a:t>carnivore</a:t>
            </a:r>
            <a:r>
              <a:rPr lang="en-US" sz="2800"/>
              <a:t>  or a </a:t>
            </a:r>
            <a:r>
              <a:rPr lang="en-US" sz="2800" u="sng"/>
              <a:t>herbivore</a:t>
            </a:r>
            <a:r>
              <a:rPr lang="en-US" sz="2800"/>
              <a:t> </a:t>
            </a:r>
          </a:p>
          <a:p>
            <a:r>
              <a:rPr lang="en-US" sz="2800"/>
              <a:t>May be a </a:t>
            </a:r>
            <a:r>
              <a:rPr lang="en-US" sz="2800" u="sng"/>
              <a:t>predator</a:t>
            </a:r>
          </a:p>
          <a:p>
            <a:r>
              <a:rPr lang="en-US" sz="2800"/>
              <a:t>May be a </a:t>
            </a:r>
            <a:r>
              <a:rPr lang="en-US" sz="2800" u="sng"/>
              <a:t>scavenger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  <p:pic>
        <p:nvPicPr>
          <p:cNvPr id="46087" name="Picture 7" descr="clip_bullfrog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648200" y="1843088"/>
            <a:ext cx="4038600" cy="403860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Consumers that eat producers &amp; other consumers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81200"/>
            <a:ext cx="4038600" cy="4525963"/>
          </a:xfrm>
        </p:spPr>
        <p:txBody>
          <a:bodyPr/>
          <a:lstStyle/>
          <a:p>
            <a:r>
              <a:rPr lang="en-US" sz="2800"/>
              <a:t>Are called </a:t>
            </a:r>
            <a:r>
              <a:rPr lang="en-US" sz="2800" u="sng"/>
              <a:t>omnivores</a:t>
            </a:r>
          </a:p>
          <a:p>
            <a:r>
              <a:rPr lang="en-US" sz="2800"/>
              <a:t>Omnivores eat plants and animals</a:t>
            </a:r>
          </a:p>
        </p:txBody>
      </p:sp>
      <p:pic>
        <p:nvPicPr>
          <p:cNvPr id="38919" name="Picture 7" descr="whale_&amp;_cor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7200" y="1752600"/>
            <a:ext cx="4038600" cy="421957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r>
              <a:rPr lang="en-US" sz="4000"/>
              <a:t>Consumers that hunt &amp; kill other consumers are called predators.</a:t>
            </a:r>
            <a:br>
              <a:rPr lang="en-US" sz="4000"/>
            </a:br>
            <a:r>
              <a:rPr lang="en-US" sz="4000"/>
              <a:t>They animals that are hunted &amp; killed are called </a:t>
            </a:r>
            <a:r>
              <a:rPr lang="en-US" sz="4000" u="sng"/>
              <a:t>prey</a:t>
            </a:r>
            <a:r>
              <a:rPr lang="en-US" sz="4000"/>
              <a:t>.</a:t>
            </a:r>
          </a:p>
        </p:txBody>
      </p:sp>
      <p:pic>
        <p:nvPicPr>
          <p:cNvPr id="40971" name="Picture 11" descr="chsharkan2_e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19500" y="3476625"/>
            <a:ext cx="1905000" cy="77152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0233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3317875" cy="3352800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0" y="1143000"/>
            <a:ext cx="5029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4000">
                <a:solidFill>
                  <a:srgbClr val="000066"/>
                </a:solidFill>
              </a:rPr>
              <a:t>Begins with the SUN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>
                <a:solidFill>
                  <a:srgbClr val="000066"/>
                </a:solidFill>
              </a:rPr>
              <a:t>Photosynthesis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4800" y="5181600"/>
            <a:ext cx="8382000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6CO</a:t>
            </a:r>
            <a:r>
              <a:rPr lang="en-US" sz="3200" baseline="-25000">
                <a:solidFill>
                  <a:srgbClr val="000066"/>
                </a:solidFill>
              </a:rPr>
              <a:t>2</a:t>
            </a:r>
            <a:r>
              <a:rPr lang="en-US" sz="3200">
                <a:solidFill>
                  <a:srgbClr val="000066"/>
                </a:solidFill>
              </a:rPr>
              <a:t> + 6H</a:t>
            </a:r>
            <a:r>
              <a:rPr lang="en-US" sz="3200" baseline="-25000">
                <a:solidFill>
                  <a:srgbClr val="000066"/>
                </a:solidFill>
              </a:rPr>
              <a:t>2</a:t>
            </a:r>
            <a:r>
              <a:rPr lang="en-US" sz="3200">
                <a:solidFill>
                  <a:srgbClr val="000066"/>
                </a:solidFill>
              </a:rPr>
              <a:t>O + sunlight &amp; chlorophyll </a:t>
            </a:r>
            <a:r>
              <a:rPr lang="en-US" sz="320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n-US" sz="3200">
                <a:solidFill>
                  <a:srgbClr val="000066"/>
                </a:solidFill>
              </a:rPr>
              <a:t>C6H</a:t>
            </a:r>
            <a:r>
              <a:rPr lang="en-US" sz="3200" baseline="-25000">
                <a:solidFill>
                  <a:srgbClr val="000066"/>
                </a:solidFill>
              </a:rPr>
              <a:t>12</a:t>
            </a:r>
            <a:r>
              <a:rPr lang="en-US" sz="3200">
                <a:solidFill>
                  <a:srgbClr val="000066"/>
                </a:solidFill>
              </a:rPr>
              <a:t>O</a:t>
            </a:r>
            <a:r>
              <a:rPr lang="en-US" sz="3200" baseline="-25000">
                <a:solidFill>
                  <a:srgbClr val="000066"/>
                </a:solidFill>
              </a:rPr>
              <a:t>6</a:t>
            </a:r>
            <a:r>
              <a:rPr lang="en-US" sz="3200">
                <a:solidFill>
                  <a:srgbClr val="000066"/>
                </a:solidFill>
              </a:rPr>
              <a:t> + 6O</a:t>
            </a:r>
            <a:r>
              <a:rPr lang="en-US" sz="3200" baseline="-25000">
                <a:solidFill>
                  <a:srgbClr val="000066"/>
                </a:solidFill>
              </a:rPr>
              <a:t>2</a:t>
            </a:r>
            <a:r>
              <a:rPr lang="en-US" sz="320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657600"/>
            <a:ext cx="8458200" cy="2667000"/>
          </a:xfrm>
        </p:spPr>
        <p:txBody>
          <a:bodyPr/>
          <a:lstStyle/>
          <a:p>
            <a:r>
              <a:rPr lang="en-US"/>
              <a:t>Consumers that eat other consumers that have already died are called </a:t>
            </a:r>
            <a:r>
              <a:rPr lang="en-US" u="sng"/>
              <a:t>scavengers.</a:t>
            </a:r>
          </a:p>
        </p:txBody>
      </p:sp>
      <p:pic>
        <p:nvPicPr>
          <p:cNvPr id="44038" name="Picture 6" descr="vulture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914400"/>
            <a:ext cx="1990725" cy="1990725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924800" cy="3146425"/>
          </a:xfrm>
        </p:spPr>
        <p:txBody>
          <a:bodyPr/>
          <a:lstStyle/>
          <a:p>
            <a:r>
              <a:rPr lang="en-US" sz="4000"/>
              <a:t>The transfer of energy from sun to producer to primary consumer to secondary consumer to tertiary consumer can be shown in a </a:t>
            </a:r>
            <a:r>
              <a:rPr lang="en-US" sz="4000" b="1" u="sng"/>
              <a:t>FOOD CHAIN</a:t>
            </a:r>
            <a:r>
              <a:rPr lang="en-US" sz="4000"/>
              <a:t>.</a:t>
            </a:r>
          </a:p>
        </p:txBody>
      </p:sp>
      <p:pic>
        <p:nvPicPr>
          <p:cNvPr id="52230" name="Picture 6" descr="MCj02321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1676400" cy="1674813"/>
          </a:xfrm>
          <a:prstGeom prst="rect">
            <a:avLst/>
          </a:prstGeom>
          <a:noFill/>
        </p:spPr>
      </p:pic>
      <p:pic>
        <p:nvPicPr>
          <p:cNvPr id="52231" name="Picture 7" descr="MCj0193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2106613" cy="1644650"/>
          </a:xfrm>
          <a:prstGeom prst="rect">
            <a:avLst/>
          </a:prstGeom>
          <a:noFill/>
        </p:spPr>
      </p:pic>
      <p:pic>
        <p:nvPicPr>
          <p:cNvPr id="52233" name="Picture 9" descr="MCBD00059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562600"/>
            <a:ext cx="1206500" cy="819150"/>
          </a:xfrm>
          <a:prstGeom prst="rect">
            <a:avLst/>
          </a:prstGeom>
          <a:noFill/>
        </p:spPr>
      </p:pic>
      <p:pic>
        <p:nvPicPr>
          <p:cNvPr id="52235" name="Picture 11" descr="MCAN02421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257800"/>
            <a:ext cx="1363663" cy="1190625"/>
          </a:xfrm>
          <a:prstGeom prst="rect">
            <a:avLst/>
          </a:prstGeom>
          <a:noFill/>
        </p:spPr>
      </p:pic>
      <p:pic>
        <p:nvPicPr>
          <p:cNvPr id="52236" name="Picture 12" descr="MCAN02370_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3429000"/>
            <a:ext cx="1676400" cy="1546225"/>
          </a:xfrm>
          <a:prstGeom prst="rect">
            <a:avLst/>
          </a:prstGeom>
          <a:noFill/>
        </p:spPr>
      </p:pic>
      <p:sp>
        <p:nvSpPr>
          <p:cNvPr id="52237" name="AutoShape 13"/>
          <p:cNvSpPr>
            <a:spLocks noChangeArrowheads="1"/>
          </p:cNvSpPr>
          <p:nvPr/>
        </p:nvSpPr>
        <p:spPr bwMode="auto">
          <a:xfrm rot="4003129">
            <a:off x="914400" y="4343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 rot="2041161">
            <a:off x="2590800" y="54102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 rot="-387472">
            <a:off x="4800600" y="58674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 rot="-2568486">
            <a:off x="7162800" y="52578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Another way of showing the transfer of energy in an ecosystem is the</a:t>
            </a:r>
            <a:br>
              <a:rPr lang="en-US" sz="4000"/>
            </a:br>
            <a:r>
              <a:rPr lang="en-US" sz="4000" b="1" u="sng"/>
              <a:t>ENERGY PYRAMID</a:t>
            </a:r>
            <a:r>
              <a:rPr lang="en-US" sz="4000"/>
              <a:t>.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pyramids show 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That the amount of available energy decreases down the food chain</a:t>
            </a:r>
          </a:p>
          <a:p>
            <a:pPr>
              <a:lnSpc>
                <a:spcPct val="90000"/>
              </a:lnSpc>
            </a:pPr>
            <a:r>
              <a:rPr lang="en-US" sz="2400"/>
              <a:t>It takes a large number of producers to support a small number of primary consumers</a:t>
            </a:r>
          </a:p>
          <a:p>
            <a:pPr>
              <a:lnSpc>
                <a:spcPct val="90000"/>
              </a:lnSpc>
            </a:pPr>
            <a:r>
              <a:rPr lang="en-US" sz="2400"/>
              <a:t>It takes a large number of primary consumers to support a small number of secondary consumers</a:t>
            </a:r>
          </a:p>
        </p:txBody>
      </p:sp>
      <p:pic>
        <p:nvPicPr>
          <p:cNvPr id="56330" name="Picture 10" descr="EL_MSLS_FoodChain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E6F0F7"/>
              </a:clrFrom>
              <a:clrTo>
                <a:srgbClr val="E6F0F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62000" y="2209800"/>
            <a:ext cx="3262313" cy="300355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 descr="energy_pyram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2875"/>
            <a:ext cx="7543800" cy="65071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Food Webs: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>
                <a:solidFill>
                  <a:srgbClr val="000066"/>
                </a:solidFill>
              </a:rPr>
              <a:t>Are interconnected food chains</a:t>
            </a:r>
          </a:p>
          <a:p>
            <a:r>
              <a:rPr lang="en-US" sz="2800">
                <a:solidFill>
                  <a:srgbClr val="000066"/>
                </a:solidFill>
              </a:rPr>
              <a:t>They show the feeding relationships in an ecosystem</a:t>
            </a:r>
          </a:p>
        </p:txBody>
      </p:sp>
      <p:pic>
        <p:nvPicPr>
          <p:cNvPr id="60429" name="Picture 13" descr="food_we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7200" y="1600200"/>
            <a:ext cx="4191000" cy="4005263"/>
          </a:xfrm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962400"/>
            <a:ext cx="8382000" cy="2087563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The chemical reaction by which green plants use water and carbon dioxide and light from the sun to make glucose. </a:t>
            </a:r>
          </a:p>
          <a:p>
            <a:r>
              <a:rPr lang="en-US">
                <a:solidFill>
                  <a:srgbClr val="000066"/>
                </a:solidFill>
              </a:rPr>
              <a:t>ENERGY is stored in glucose; glucose is stored as starch.</a:t>
            </a:r>
          </a:p>
        </p:txBody>
      </p:sp>
      <p:pic>
        <p:nvPicPr>
          <p:cNvPr id="4110" name="Picture 14" descr="photosynthes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304800"/>
            <a:ext cx="5257800" cy="3136900"/>
          </a:xfrm>
          <a:noFill/>
          <a:ln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696200" cy="2822575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Organisms that can make glucose during photosynthesis are called </a:t>
            </a:r>
            <a:r>
              <a:rPr lang="en-US" b="1" u="sng">
                <a:solidFill>
                  <a:srgbClr val="000066"/>
                </a:solidFill>
              </a:rPr>
              <a:t>PRODUCERS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6150" name="Picture 6" descr="j03448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1604963" cy="1868488"/>
          </a:xfrm>
          <a:prstGeom prst="rect">
            <a:avLst/>
          </a:prstGeom>
          <a:noFill/>
        </p:spPr>
      </p:pic>
      <p:pic>
        <p:nvPicPr>
          <p:cNvPr id="6151" name="Picture 7" descr="j01500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04800"/>
            <a:ext cx="2849563" cy="2135188"/>
          </a:xfrm>
          <a:prstGeom prst="rect">
            <a:avLst/>
          </a:prstGeom>
          <a:noFill/>
        </p:spPr>
      </p:pic>
      <p:pic>
        <p:nvPicPr>
          <p:cNvPr id="6152" name="Picture 8" descr="j01975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371600"/>
            <a:ext cx="2101850" cy="17716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733800"/>
            <a:ext cx="8077200" cy="22098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Producers use most of the energy they make for themselves.</a:t>
            </a:r>
          </a:p>
        </p:txBody>
      </p:sp>
      <p:pic>
        <p:nvPicPr>
          <p:cNvPr id="11270" name="Picture 6" descr="j023475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2119313" cy="27908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3657600"/>
            <a:ext cx="8458200" cy="25146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Producers use cellular respiration to supply the energy they need to live.</a:t>
            </a:r>
          </a:p>
        </p:txBody>
      </p:sp>
      <p:pic>
        <p:nvPicPr>
          <p:cNvPr id="15370" name="Picture 10" descr="flower_sprouti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04800"/>
            <a:ext cx="466725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581400"/>
            <a:ext cx="8229600" cy="2689225"/>
          </a:xfrm>
        </p:spPr>
        <p:txBody>
          <a:bodyPr/>
          <a:lstStyle/>
          <a:p>
            <a:r>
              <a:rPr lang="en-US" sz="4000" b="1" u="sng">
                <a:solidFill>
                  <a:srgbClr val="000066"/>
                </a:solidFill>
              </a:rPr>
              <a:t>CELLULAR RESPIRATION</a:t>
            </a:r>
            <a:r>
              <a:rPr lang="en-US" sz="4000">
                <a:solidFill>
                  <a:srgbClr val="000066"/>
                </a:solidFill>
              </a:rPr>
              <a:t> is the chemical reaction that releases the energy in glucose.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200"/>
              <a:t>6O</a:t>
            </a:r>
            <a:r>
              <a:rPr lang="en-US" sz="3200" baseline="-25000"/>
              <a:t>2</a:t>
            </a:r>
            <a:r>
              <a:rPr lang="en-US" sz="3200"/>
              <a:t> + C</a:t>
            </a:r>
            <a:r>
              <a:rPr lang="en-US" sz="3200" baseline="-25000"/>
              <a:t>6</a:t>
            </a:r>
            <a:r>
              <a:rPr lang="en-US" sz="3200"/>
              <a:t>H</a:t>
            </a:r>
            <a:r>
              <a:rPr lang="en-US" sz="3200" baseline="-25000"/>
              <a:t>12</a:t>
            </a:r>
            <a:r>
              <a:rPr lang="en-US" sz="3200"/>
              <a:t>O</a:t>
            </a:r>
            <a:r>
              <a:rPr lang="en-US" sz="3200" baseline="-25000"/>
              <a:t>6</a:t>
            </a:r>
            <a:r>
              <a:rPr lang="en-US" sz="3200"/>
              <a:t> --&gt;  6H</a:t>
            </a:r>
            <a:r>
              <a:rPr lang="en-US" sz="3200" baseline="-25000"/>
              <a:t>2</a:t>
            </a:r>
            <a:r>
              <a:rPr lang="en-US" sz="3200"/>
              <a:t>O + 6CO</a:t>
            </a:r>
            <a:r>
              <a:rPr lang="en-US" sz="3200" baseline="-25000"/>
              <a:t>2</a:t>
            </a:r>
            <a:r>
              <a:rPr lang="en-US" sz="3200"/>
              <a:t> + energy </a:t>
            </a:r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924800" cy="3051175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The energy that is not used by producers can be passed on to organisms that cannot make their own energy.</a:t>
            </a:r>
          </a:p>
        </p:txBody>
      </p:sp>
      <p:pic>
        <p:nvPicPr>
          <p:cNvPr id="17414" name="Picture 6" descr="tree_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8600"/>
            <a:ext cx="2149475" cy="2952750"/>
          </a:xfrm>
          <a:prstGeom prst="rect">
            <a:avLst/>
          </a:prstGeom>
          <a:noFill/>
        </p:spPr>
      </p:pic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276600" y="1676400"/>
            <a:ext cx="22098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20" name="Picture 12" descr="MCAN02322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57200"/>
            <a:ext cx="1816100" cy="26844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4038600"/>
            <a:ext cx="7924800" cy="1984375"/>
          </a:xfrm>
        </p:spPr>
        <p:txBody>
          <a:bodyPr/>
          <a:lstStyle/>
          <a:p>
            <a:r>
              <a:rPr lang="en-US" sz="4000">
                <a:solidFill>
                  <a:srgbClr val="000066"/>
                </a:solidFill>
              </a:rPr>
              <a:t>Organisms that cannot make their own energy are called </a:t>
            </a:r>
            <a:r>
              <a:rPr lang="en-US" sz="4000" b="1" u="sng">
                <a:solidFill>
                  <a:srgbClr val="000066"/>
                </a:solidFill>
              </a:rPr>
              <a:t>CONSUMERS</a:t>
            </a:r>
            <a:r>
              <a:rPr lang="en-US" sz="4000" b="1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8199" name="Picture 7" descr="j0293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1784350" cy="1814513"/>
          </a:xfrm>
          <a:prstGeom prst="rect">
            <a:avLst/>
          </a:prstGeom>
          <a:noFill/>
        </p:spPr>
      </p:pic>
      <p:pic>
        <p:nvPicPr>
          <p:cNvPr id="8200" name="Picture 8" descr="j02345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"/>
            <a:ext cx="1905000" cy="1495425"/>
          </a:xfrm>
          <a:prstGeom prst="rect">
            <a:avLst/>
          </a:prstGeom>
          <a:noFill/>
        </p:spPr>
      </p:pic>
      <p:pic>
        <p:nvPicPr>
          <p:cNvPr id="8201" name="Picture 9" descr="j02875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752600"/>
            <a:ext cx="2695575" cy="13985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457</Words>
  <Application>Microsoft Office PowerPoint</Application>
  <PresentationFormat>On-screen Show (4:3)</PresentationFormat>
  <Paragraphs>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Default Design</vt:lpstr>
      <vt:lpstr>Energy Flow Through an Ecosystem</vt:lpstr>
      <vt:lpstr>PowerPoint Presentation</vt:lpstr>
      <vt:lpstr>PowerPoint Presentation</vt:lpstr>
      <vt:lpstr>Organisms that can make glucose during photosynthesis are called PRODUCERS.</vt:lpstr>
      <vt:lpstr>Producers use most of the energy they make for themselves.</vt:lpstr>
      <vt:lpstr>Producers use cellular respiration to supply the energy they need to live.</vt:lpstr>
      <vt:lpstr>CELLULAR RESPIRATION is the chemical reaction that releases the energy in glucose.</vt:lpstr>
      <vt:lpstr>The energy that is not used by producers can be passed on to organisms that cannot make their own energy.</vt:lpstr>
      <vt:lpstr>Organisms that cannot make their own energy are called CONSUMERS.</vt:lpstr>
      <vt:lpstr>Consumers that eat producers to get energy:</vt:lpstr>
      <vt:lpstr>Most of the energy the primary consumer gets from the producer is used by the consumer.</vt:lpstr>
      <vt:lpstr>Some of the energy moves into the atmosphere as heat.</vt:lpstr>
      <vt:lpstr>Some energy in the primary consumer is not lost to the atmosphere or used by the consumer itself.  This energy is available for another consumer.</vt:lpstr>
      <vt:lpstr>A consumer that eats another consumer for energy:</vt:lpstr>
      <vt:lpstr>Most of the energy the secondary consumer gets from the primary consumer is used by the secondary consumer.</vt:lpstr>
      <vt:lpstr>Some of the energy is lost as heat, but some energy is stored and can passed on to another consumer.</vt:lpstr>
      <vt:lpstr>A consumer that eats a consumer that already ate a consumer:</vt:lpstr>
      <vt:lpstr>Consumers that eat producers &amp; other consumers</vt:lpstr>
      <vt:lpstr>Consumers that hunt &amp; kill other consumers are called predators. They animals that are hunted &amp; killed are called prey.</vt:lpstr>
      <vt:lpstr>Consumers that eat other consumers that have already died are called scavengers.</vt:lpstr>
      <vt:lpstr>The transfer of energy from sun to producer to primary consumer to secondary consumer to tertiary consumer can be shown in a FOOD CHAIN.</vt:lpstr>
      <vt:lpstr>Another way of showing the transfer of energy in an ecosystem is the ENERGY PYRAMID.</vt:lpstr>
      <vt:lpstr>Energy pyramids show </vt:lpstr>
      <vt:lpstr>PowerPoint Presentation</vt:lpstr>
      <vt:lpstr>Food Webs: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Flow Through an Ecosystem</dc:title>
  <dc:creator>Mary Poarch</dc:creator>
  <cp:lastModifiedBy>Jennifer George</cp:lastModifiedBy>
  <cp:revision>59</cp:revision>
  <dcterms:created xsi:type="dcterms:W3CDTF">2005-04-05T23:23:05Z</dcterms:created>
  <dcterms:modified xsi:type="dcterms:W3CDTF">2015-11-12T02:55:00Z</dcterms:modified>
</cp:coreProperties>
</file>